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T Serif"/>
      <p:regular r:id="rId17"/>
    </p:embeddedFont>
    <p:embeddedFont>
      <p:font typeface="PT Serif"/>
      <p:regular r:id="rId18"/>
    </p:embeddedFont>
    <p:embeddedFont>
      <p:font typeface="PT Serif"/>
      <p:regular r:id="rId19"/>
    </p:embeddedFont>
    <p:embeddedFont>
      <p:font typeface="PT Serif"/>
      <p:regular r:id="rId20"/>
    </p:embeddedFont>
    <p:embeddedFont>
      <p:font typeface="DM Sans"/>
      <p:regular r:id="rId21"/>
    </p:embeddedFont>
    <p:embeddedFont>
      <p:font typeface="DM Sans"/>
      <p:regular r:id="rId22"/>
    </p:embeddedFont>
    <p:embeddedFont>
      <p:font typeface="DM Sans"/>
      <p:regular r:id="rId23"/>
    </p:embeddedFont>
    <p:embeddedFont>
      <p:font typeface="DM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sv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image" Target="../media/image-4-8.png"/><Relationship Id="rId9" Type="http://schemas.openxmlformats.org/officeDocument/2006/relationships/image" Target="../media/image-4-9.svg"/><Relationship Id="rId10" Type="http://schemas.openxmlformats.org/officeDocument/2006/relationships/slideLayout" Target="../slideLayouts/slideLayout5.xml"/><Relationship Id="rId11"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441859"/>
            <a:ext cx="7163395" cy="651272"/>
          </a:xfrm>
          <a:prstGeom prst="rect">
            <a:avLst/>
          </a:prstGeom>
          <a:noFill/>
          <a:ln/>
        </p:spPr>
        <p:txBody>
          <a:bodyPr wrap="none" lIns="0" tIns="0" rIns="0" bIns="0" rtlCol="0" anchor="t"/>
          <a:lstStyle/>
          <a:p>
            <a:pPr algn="l" indent="0" marL="0">
              <a:lnSpc>
                <a:spcPts val="5100"/>
              </a:lnSpc>
              <a:buNone/>
            </a:pPr>
            <a:r>
              <a:rPr lang="en-US" sz="4100" dirty="0">
                <a:solidFill>
                  <a:srgbClr val="020202"/>
                </a:solidFill>
                <a:latin typeface="PT Serif" pitchFamily="34" charset="0"/>
                <a:ea typeface="PT Serif" pitchFamily="34" charset="-122"/>
                <a:cs typeface="PT Serif" pitchFamily="34" charset="-120"/>
              </a:rPr>
              <a:t>Minimalist Recipe Sharing App</a:t>
            </a:r>
            <a:endParaRPr lang="en-US" sz="4100" dirty="0"/>
          </a:p>
        </p:txBody>
      </p:sp>
      <p:sp>
        <p:nvSpPr>
          <p:cNvPr id="4" name="Text 1"/>
          <p:cNvSpPr/>
          <p:nvPr/>
        </p:nvSpPr>
        <p:spPr>
          <a:xfrm>
            <a:off x="6280190" y="4390787"/>
            <a:ext cx="7556421" cy="396954"/>
          </a:xfrm>
          <a:prstGeom prst="rect">
            <a:avLst/>
          </a:prstGeom>
          <a:noFill/>
          <a:ln/>
        </p:spPr>
        <p:txBody>
          <a:bodyPr wrap="none" lIns="0" tIns="0" rIns="0" bIns="0" rtlCol="0" anchor="t"/>
          <a:lstStyle/>
          <a:p>
            <a:pPr algn="l" indent="0" marL="0">
              <a:lnSpc>
                <a:spcPts val="3100"/>
              </a:lnSpc>
              <a:buNone/>
            </a:pPr>
            <a:r>
              <a:rPr lang="en-US" sz="1950" dirty="0">
                <a:solidFill>
                  <a:srgbClr val="383838"/>
                </a:solidFill>
                <a:latin typeface="DM Sans" pitchFamily="34" charset="0"/>
                <a:ea typeface="DM Sans" pitchFamily="34" charset="-122"/>
                <a:cs typeface="DM Sans" pitchFamily="34" charset="-120"/>
              </a:rPr>
              <a:t>Simplifying Culinary Connections</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20384"/>
          </a:xfrm>
          <a:prstGeom prst="rect">
            <a:avLst/>
          </a:prstGeom>
        </p:spPr>
      </p:pic>
      <p:sp>
        <p:nvSpPr>
          <p:cNvPr id="3" name="Text 0"/>
          <p:cNvSpPr/>
          <p:nvPr/>
        </p:nvSpPr>
        <p:spPr>
          <a:xfrm>
            <a:off x="678537" y="2895362"/>
            <a:ext cx="11267123" cy="1113234"/>
          </a:xfrm>
          <a:prstGeom prst="rect">
            <a:avLst/>
          </a:prstGeom>
          <a:noFill/>
          <a:ln/>
        </p:spPr>
        <p:txBody>
          <a:bodyPr wrap="none" lIns="0" tIns="0" rIns="0" bIns="0" rtlCol="0" anchor="t"/>
          <a:lstStyle/>
          <a:p>
            <a:pPr algn="l" indent="0" marL="0">
              <a:lnSpc>
                <a:spcPts val="8750"/>
              </a:lnSpc>
              <a:buNone/>
            </a:pPr>
            <a:r>
              <a:rPr lang="en-US" sz="7000" dirty="0">
                <a:solidFill>
                  <a:srgbClr val="020202"/>
                </a:solidFill>
                <a:latin typeface="PT Serif" pitchFamily="34" charset="0"/>
                <a:ea typeface="PT Serif" pitchFamily="34" charset="-122"/>
                <a:cs typeface="PT Serif" pitchFamily="34" charset="-120"/>
              </a:rPr>
              <a:t>Cook Together. Share Better.</a:t>
            </a:r>
            <a:endParaRPr lang="en-US" sz="7000" dirty="0"/>
          </a:p>
        </p:txBody>
      </p:sp>
      <p:sp>
        <p:nvSpPr>
          <p:cNvPr id="4" name="Text 1"/>
          <p:cNvSpPr/>
          <p:nvPr/>
        </p:nvSpPr>
        <p:spPr>
          <a:xfrm>
            <a:off x="678537" y="4263033"/>
            <a:ext cx="13273326" cy="542925"/>
          </a:xfrm>
          <a:prstGeom prst="rect">
            <a:avLst/>
          </a:prstGeom>
          <a:noFill/>
          <a:ln/>
        </p:spPr>
        <p:txBody>
          <a:bodyPr wrap="square" lIns="0" tIns="0" rIns="0" bIns="0" rtlCol="0" anchor="t"/>
          <a:lstStyle/>
          <a:p>
            <a:pPr algn="l" indent="0" marL="0">
              <a:lnSpc>
                <a:spcPts val="2100"/>
              </a:lnSpc>
              <a:buNone/>
            </a:pPr>
            <a:r>
              <a:rPr lang="en-US" sz="1300" dirty="0">
                <a:solidFill>
                  <a:srgbClr val="383838"/>
                </a:solidFill>
                <a:latin typeface="DM Sans" pitchFamily="34" charset="0"/>
                <a:ea typeface="DM Sans" pitchFamily="34" charset="-122"/>
                <a:cs typeface="DM Sans" pitchFamily="34" charset="-120"/>
              </a:rPr>
              <a:t>The Minimalist Recipe Sharing App represents a fundamental shift in how we approach cooking and community. Where complexity once dominated, simplicity reigns. Where friction once lived, connection flourishes.</a:t>
            </a:r>
            <a:endParaRPr lang="en-US" sz="1300" dirty="0"/>
          </a:p>
        </p:txBody>
      </p:sp>
      <p:sp>
        <p:nvSpPr>
          <p:cNvPr id="5" name="Text 2"/>
          <p:cNvSpPr/>
          <p:nvPr/>
        </p:nvSpPr>
        <p:spPr>
          <a:xfrm>
            <a:off x="678537" y="4996696"/>
            <a:ext cx="13273326" cy="542925"/>
          </a:xfrm>
          <a:prstGeom prst="rect">
            <a:avLst/>
          </a:prstGeom>
          <a:noFill/>
          <a:ln/>
        </p:spPr>
        <p:txBody>
          <a:bodyPr wrap="square" lIns="0" tIns="0" rIns="0" bIns="0" rtlCol="0" anchor="t"/>
          <a:lstStyle/>
          <a:p>
            <a:pPr algn="l" indent="0" marL="0">
              <a:lnSpc>
                <a:spcPts val="2100"/>
              </a:lnSpc>
              <a:buNone/>
            </a:pPr>
            <a:r>
              <a:rPr lang="en-US" sz="1300" b="1" dirty="0">
                <a:solidFill>
                  <a:srgbClr val="383838"/>
                </a:solidFill>
                <a:latin typeface="DM Sans" pitchFamily="34" charset="0"/>
                <a:ea typeface="DM Sans" pitchFamily="34" charset="-122"/>
                <a:cs typeface="DM Sans" pitchFamily="34" charset="-120"/>
              </a:rPr>
              <a:t>Cook smarter.</a:t>
            </a:r>
            <a:pPr algn="l" indent="0" marL="0">
              <a:lnSpc>
                <a:spcPts val="2100"/>
              </a:lnSpc>
              <a:buNone/>
            </a:pPr>
            <a:r>
              <a:rPr lang="en-US" sz="1300" dirty="0">
                <a:solidFill>
                  <a:srgbClr val="383838"/>
                </a:solidFill>
                <a:latin typeface="DM Sans" pitchFamily="34" charset="0"/>
                <a:ea typeface="DM Sans" pitchFamily="34" charset="-122"/>
                <a:cs typeface="DM Sans" pitchFamily="34" charset="-120"/>
              </a:rPr>
              <a:t> Find recipes tailored to your ingredients and preferences. </a:t>
            </a:r>
            <a:pPr algn="l" indent="0" marL="0">
              <a:lnSpc>
                <a:spcPts val="2100"/>
              </a:lnSpc>
              <a:buNone/>
            </a:pPr>
            <a:r>
              <a:rPr lang="en-US" sz="1300" b="1" dirty="0">
                <a:solidFill>
                  <a:srgbClr val="383838"/>
                </a:solidFill>
                <a:latin typeface="DM Sans" pitchFamily="34" charset="0"/>
                <a:ea typeface="DM Sans" pitchFamily="34" charset="-122"/>
                <a:cs typeface="DM Sans" pitchFamily="34" charset="-120"/>
              </a:rPr>
              <a:t>Share faster.</a:t>
            </a:r>
            <a:pPr algn="l" indent="0" marL="0">
              <a:lnSpc>
                <a:spcPts val="2100"/>
              </a:lnSpc>
              <a:buNone/>
            </a:pPr>
            <a:r>
              <a:rPr lang="en-US" sz="1300" dirty="0">
                <a:solidFill>
                  <a:srgbClr val="383838"/>
                </a:solidFill>
                <a:latin typeface="DM Sans" pitchFamily="34" charset="0"/>
                <a:ea typeface="DM Sans" pitchFamily="34" charset="-122"/>
                <a:cs typeface="DM Sans" pitchFamily="34" charset="-120"/>
              </a:rPr>
              <a:t> Send recipes to loved ones with a single tap. </a:t>
            </a:r>
            <a:pPr algn="l" indent="0" marL="0">
              <a:lnSpc>
                <a:spcPts val="2100"/>
              </a:lnSpc>
              <a:buNone/>
            </a:pPr>
            <a:r>
              <a:rPr lang="en-US" sz="1300" b="1" dirty="0">
                <a:solidFill>
                  <a:srgbClr val="383838"/>
                </a:solidFill>
                <a:latin typeface="DM Sans" pitchFamily="34" charset="0"/>
                <a:ea typeface="DM Sans" pitchFamily="34" charset="-122"/>
                <a:cs typeface="DM Sans" pitchFamily="34" charset="-120"/>
              </a:rPr>
              <a:t>Savor every moment.</a:t>
            </a:r>
            <a:pPr algn="l" indent="0" marL="0">
              <a:lnSpc>
                <a:spcPts val="2100"/>
              </a:lnSpc>
              <a:buNone/>
            </a:pPr>
            <a:r>
              <a:rPr lang="en-US" sz="1300" dirty="0">
                <a:solidFill>
                  <a:srgbClr val="383838"/>
                </a:solidFill>
                <a:latin typeface="DM Sans" pitchFamily="34" charset="0"/>
                <a:ea typeface="DM Sans" pitchFamily="34" charset="-122"/>
                <a:cs typeface="DM Sans" pitchFamily="34" charset="-120"/>
              </a:rPr>
              <a:t> Spend less time hunting and organizing, more time cooking and connecting.</a:t>
            </a:r>
            <a:endParaRPr lang="en-US" sz="1300" dirty="0"/>
          </a:p>
        </p:txBody>
      </p:sp>
      <p:sp>
        <p:nvSpPr>
          <p:cNvPr id="6" name="Text 3"/>
          <p:cNvSpPr/>
          <p:nvPr/>
        </p:nvSpPr>
        <p:spPr>
          <a:xfrm>
            <a:off x="678537" y="5730359"/>
            <a:ext cx="13273326" cy="271463"/>
          </a:xfrm>
          <a:prstGeom prst="rect">
            <a:avLst/>
          </a:prstGeom>
          <a:noFill/>
          <a:ln/>
        </p:spPr>
        <p:txBody>
          <a:bodyPr wrap="none" lIns="0" tIns="0" rIns="0" bIns="0" rtlCol="0" anchor="t"/>
          <a:lstStyle/>
          <a:p>
            <a:pPr algn="l" indent="0" marL="0">
              <a:lnSpc>
                <a:spcPts val="2100"/>
              </a:lnSpc>
              <a:buNone/>
            </a:pPr>
            <a:r>
              <a:rPr lang="en-US" sz="1300" dirty="0">
                <a:solidFill>
                  <a:srgbClr val="383838"/>
                </a:solidFill>
                <a:latin typeface="DM Sans" pitchFamily="34" charset="0"/>
                <a:ea typeface="DM Sans" pitchFamily="34" charset="-122"/>
                <a:cs typeface="DM Sans" pitchFamily="34" charset="-120"/>
              </a:rPr>
              <a:t>We're building a world connected by food, one recipe at a time—where minimalism meets community, and every dish tells a story worth sharing.</a:t>
            </a:r>
            <a:endParaRPr lang="en-US" sz="1300" dirty="0"/>
          </a:p>
        </p:txBody>
      </p:sp>
      <p:sp>
        <p:nvSpPr>
          <p:cNvPr id="7" name="Shape 4"/>
          <p:cNvSpPr/>
          <p:nvPr/>
        </p:nvSpPr>
        <p:spPr>
          <a:xfrm>
            <a:off x="678537" y="6192560"/>
            <a:ext cx="4311372" cy="1261943"/>
          </a:xfrm>
          <a:prstGeom prst="roundRect">
            <a:avLst>
              <a:gd name="adj" fmla="val 32262"/>
            </a:avLst>
          </a:prstGeom>
          <a:solidFill>
            <a:srgbClr val="F2EEEE"/>
          </a:solidFill>
          <a:ln/>
        </p:spPr>
      </p:sp>
      <p:sp>
        <p:nvSpPr>
          <p:cNvPr id="8" name="Text 5"/>
          <p:cNvSpPr/>
          <p:nvPr/>
        </p:nvSpPr>
        <p:spPr>
          <a:xfrm>
            <a:off x="848082" y="6362105"/>
            <a:ext cx="2226350" cy="278249"/>
          </a:xfrm>
          <a:prstGeom prst="rect">
            <a:avLst/>
          </a:prstGeom>
          <a:noFill/>
          <a:ln/>
        </p:spPr>
        <p:txBody>
          <a:bodyPr wrap="none" lIns="0" tIns="0" rIns="0" bIns="0" rtlCol="0" anchor="t"/>
          <a:lstStyle/>
          <a:p>
            <a:pPr algn="l" indent="0" marL="0">
              <a:lnSpc>
                <a:spcPts val="2150"/>
              </a:lnSpc>
              <a:buNone/>
            </a:pPr>
            <a:r>
              <a:rPr lang="en-US" sz="1750" dirty="0">
                <a:solidFill>
                  <a:srgbClr val="383838"/>
                </a:solidFill>
                <a:latin typeface="PT Serif" pitchFamily="34" charset="0"/>
                <a:ea typeface="PT Serif" pitchFamily="34" charset="-122"/>
                <a:cs typeface="PT Serif" pitchFamily="34" charset="-120"/>
              </a:rPr>
              <a:t>Simplicity</a:t>
            </a:r>
            <a:endParaRPr lang="en-US" sz="1750" dirty="0"/>
          </a:p>
        </p:txBody>
      </p:sp>
      <p:sp>
        <p:nvSpPr>
          <p:cNvPr id="9" name="Text 6"/>
          <p:cNvSpPr/>
          <p:nvPr/>
        </p:nvSpPr>
        <p:spPr>
          <a:xfrm>
            <a:off x="848082" y="6742033"/>
            <a:ext cx="3972282" cy="271463"/>
          </a:xfrm>
          <a:prstGeom prst="rect">
            <a:avLst/>
          </a:prstGeom>
          <a:noFill/>
          <a:ln/>
        </p:spPr>
        <p:txBody>
          <a:bodyPr wrap="none" lIns="0" tIns="0" rIns="0" bIns="0" rtlCol="0" anchor="t"/>
          <a:lstStyle/>
          <a:p>
            <a:pPr algn="l" indent="0" marL="0">
              <a:lnSpc>
                <a:spcPts val="2100"/>
              </a:lnSpc>
              <a:buNone/>
            </a:pPr>
            <a:r>
              <a:rPr lang="en-US" sz="1300" dirty="0">
                <a:solidFill>
                  <a:srgbClr val="383838"/>
                </a:solidFill>
                <a:latin typeface="DM Sans" pitchFamily="34" charset="0"/>
                <a:ea typeface="DM Sans" pitchFamily="34" charset="-122"/>
                <a:cs typeface="DM Sans" pitchFamily="34" charset="-120"/>
              </a:rPr>
              <a:t>No clutter. Just pure, focused recipe sharing.</a:t>
            </a:r>
            <a:endParaRPr lang="en-US" sz="1300" dirty="0"/>
          </a:p>
        </p:txBody>
      </p:sp>
      <p:sp>
        <p:nvSpPr>
          <p:cNvPr id="10" name="Shape 7"/>
          <p:cNvSpPr/>
          <p:nvPr/>
        </p:nvSpPr>
        <p:spPr>
          <a:xfrm>
            <a:off x="5159454" y="6192560"/>
            <a:ext cx="4311372" cy="1261943"/>
          </a:xfrm>
          <a:prstGeom prst="roundRect">
            <a:avLst>
              <a:gd name="adj" fmla="val 32262"/>
            </a:avLst>
          </a:prstGeom>
          <a:solidFill>
            <a:srgbClr val="F2EEEE"/>
          </a:solidFill>
          <a:ln/>
        </p:spPr>
      </p:sp>
      <p:sp>
        <p:nvSpPr>
          <p:cNvPr id="11" name="Text 8"/>
          <p:cNvSpPr/>
          <p:nvPr/>
        </p:nvSpPr>
        <p:spPr>
          <a:xfrm>
            <a:off x="5328999" y="6362105"/>
            <a:ext cx="2226350" cy="278249"/>
          </a:xfrm>
          <a:prstGeom prst="rect">
            <a:avLst/>
          </a:prstGeom>
          <a:noFill/>
          <a:ln/>
        </p:spPr>
        <p:txBody>
          <a:bodyPr wrap="none" lIns="0" tIns="0" rIns="0" bIns="0" rtlCol="0" anchor="t"/>
          <a:lstStyle/>
          <a:p>
            <a:pPr algn="l" indent="0" marL="0">
              <a:lnSpc>
                <a:spcPts val="2150"/>
              </a:lnSpc>
              <a:buNone/>
            </a:pPr>
            <a:r>
              <a:rPr lang="en-US" sz="1750" dirty="0">
                <a:solidFill>
                  <a:srgbClr val="383838"/>
                </a:solidFill>
                <a:latin typeface="PT Serif" pitchFamily="34" charset="0"/>
                <a:ea typeface="PT Serif" pitchFamily="34" charset="-122"/>
                <a:cs typeface="PT Serif" pitchFamily="34" charset="-120"/>
              </a:rPr>
              <a:t>Community</a:t>
            </a:r>
            <a:endParaRPr lang="en-US" sz="1750" dirty="0"/>
          </a:p>
        </p:txBody>
      </p:sp>
      <p:sp>
        <p:nvSpPr>
          <p:cNvPr id="12" name="Text 9"/>
          <p:cNvSpPr/>
          <p:nvPr/>
        </p:nvSpPr>
        <p:spPr>
          <a:xfrm>
            <a:off x="5328999" y="6742033"/>
            <a:ext cx="3972282" cy="271463"/>
          </a:xfrm>
          <a:prstGeom prst="rect">
            <a:avLst/>
          </a:prstGeom>
          <a:noFill/>
          <a:ln/>
        </p:spPr>
        <p:txBody>
          <a:bodyPr wrap="none" lIns="0" tIns="0" rIns="0" bIns="0" rtlCol="0" anchor="t"/>
          <a:lstStyle/>
          <a:p>
            <a:pPr algn="l" indent="0" marL="0">
              <a:lnSpc>
                <a:spcPts val="2100"/>
              </a:lnSpc>
              <a:buNone/>
            </a:pPr>
            <a:r>
              <a:rPr lang="en-US" sz="1300" dirty="0">
                <a:solidFill>
                  <a:srgbClr val="383838"/>
                </a:solidFill>
                <a:latin typeface="DM Sans" pitchFamily="34" charset="0"/>
                <a:ea typeface="DM Sans" pitchFamily="34" charset="-122"/>
                <a:cs typeface="DM Sans" pitchFamily="34" charset="-120"/>
              </a:rPr>
              <a:t>Connect with friends and family through food.</a:t>
            </a:r>
            <a:endParaRPr lang="en-US" sz="1300" dirty="0"/>
          </a:p>
        </p:txBody>
      </p:sp>
      <p:sp>
        <p:nvSpPr>
          <p:cNvPr id="13" name="Shape 10"/>
          <p:cNvSpPr/>
          <p:nvPr/>
        </p:nvSpPr>
        <p:spPr>
          <a:xfrm>
            <a:off x="9640372" y="6192560"/>
            <a:ext cx="4311491" cy="1261943"/>
          </a:xfrm>
          <a:prstGeom prst="roundRect">
            <a:avLst>
              <a:gd name="adj" fmla="val 32262"/>
            </a:avLst>
          </a:prstGeom>
          <a:solidFill>
            <a:srgbClr val="F2EEEE"/>
          </a:solidFill>
          <a:ln/>
        </p:spPr>
      </p:sp>
      <p:sp>
        <p:nvSpPr>
          <p:cNvPr id="14" name="Text 11"/>
          <p:cNvSpPr/>
          <p:nvPr/>
        </p:nvSpPr>
        <p:spPr>
          <a:xfrm>
            <a:off x="9809917" y="6362105"/>
            <a:ext cx="2226350" cy="278249"/>
          </a:xfrm>
          <a:prstGeom prst="rect">
            <a:avLst/>
          </a:prstGeom>
          <a:noFill/>
          <a:ln/>
        </p:spPr>
        <p:txBody>
          <a:bodyPr wrap="none" lIns="0" tIns="0" rIns="0" bIns="0" rtlCol="0" anchor="t"/>
          <a:lstStyle/>
          <a:p>
            <a:pPr algn="l" indent="0" marL="0">
              <a:lnSpc>
                <a:spcPts val="2150"/>
              </a:lnSpc>
              <a:buNone/>
            </a:pPr>
            <a:r>
              <a:rPr lang="en-US" sz="1750" dirty="0">
                <a:solidFill>
                  <a:srgbClr val="383838"/>
                </a:solidFill>
                <a:latin typeface="PT Serif" pitchFamily="34" charset="0"/>
                <a:ea typeface="PT Serif" pitchFamily="34" charset="-122"/>
                <a:cs typeface="PT Serif" pitchFamily="34" charset="-120"/>
              </a:rPr>
              <a:t>Joy</a:t>
            </a:r>
            <a:endParaRPr lang="en-US" sz="1750" dirty="0"/>
          </a:p>
        </p:txBody>
      </p:sp>
      <p:sp>
        <p:nvSpPr>
          <p:cNvPr id="15" name="Text 12"/>
          <p:cNvSpPr/>
          <p:nvPr/>
        </p:nvSpPr>
        <p:spPr>
          <a:xfrm>
            <a:off x="9809917" y="6742033"/>
            <a:ext cx="3972401" cy="542925"/>
          </a:xfrm>
          <a:prstGeom prst="rect">
            <a:avLst/>
          </a:prstGeom>
          <a:noFill/>
          <a:ln/>
        </p:spPr>
        <p:txBody>
          <a:bodyPr wrap="square" lIns="0" tIns="0" rIns="0" bIns="0" rtlCol="0" anchor="t"/>
          <a:lstStyle/>
          <a:p>
            <a:pPr algn="l" indent="0" marL="0">
              <a:lnSpc>
                <a:spcPts val="2100"/>
              </a:lnSpc>
              <a:buNone/>
            </a:pPr>
            <a:r>
              <a:rPr lang="en-US" sz="1300" dirty="0">
                <a:solidFill>
                  <a:srgbClr val="383838"/>
                </a:solidFill>
                <a:latin typeface="DM Sans" pitchFamily="34" charset="0"/>
                <a:ea typeface="DM Sans" pitchFamily="34" charset="-122"/>
                <a:cs typeface="DM Sans" pitchFamily="34" charset="-120"/>
              </a:rPr>
              <a:t>Transform cooking from a chore into a moment of connection.</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08071"/>
            <a:ext cx="13042821" cy="1302544"/>
          </a:xfrm>
          <a:prstGeom prst="rect">
            <a:avLst/>
          </a:prstGeom>
          <a:noFill/>
          <a:ln/>
        </p:spPr>
        <p:txBody>
          <a:bodyPr wrap="square" lIns="0" tIns="0" rIns="0" bIns="0" rtlCol="0" anchor="t"/>
          <a:lstStyle/>
          <a:p>
            <a:pPr algn="l" indent="0" marL="0">
              <a:lnSpc>
                <a:spcPts val="5100"/>
              </a:lnSpc>
              <a:buNone/>
            </a:pPr>
            <a:r>
              <a:rPr lang="en-US" sz="4100" dirty="0">
                <a:solidFill>
                  <a:srgbClr val="020202"/>
                </a:solidFill>
                <a:latin typeface="PT Serif" pitchFamily="34" charset="0"/>
                <a:ea typeface="PT Serif" pitchFamily="34" charset="-122"/>
                <a:cs typeface="PT Serif" pitchFamily="34" charset="-120"/>
              </a:rPr>
              <a:t>The Challenge: Recipe Sharing is Cluttered and Frustrating</a:t>
            </a:r>
            <a:endParaRPr lang="en-US" sz="4100" dirty="0"/>
          </a:p>
        </p:txBody>
      </p:sp>
      <p:sp>
        <p:nvSpPr>
          <p:cNvPr id="3" name="Text 1"/>
          <p:cNvSpPr/>
          <p:nvPr/>
        </p:nvSpPr>
        <p:spPr>
          <a:xfrm>
            <a:off x="793790" y="3407450"/>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Home cooks today face a fragmented experience. Blurry photos, scattered handwritten notes, and complicated digital platforms drain the joy from sharing recipes with loved ones. Traditional methods—whether printed from websites or saved across multiple apps—waste valuable time and create friction in what should be a delightful process.</a:t>
            </a:r>
            <a:endParaRPr lang="en-US" sz="1550" dirty="0"/>
          </a:p>
        </p:txBody>
      </p:sp>
      <p:sp>
        <p:nvSpPr>
          <p:cNvPr id="4" name="Text 2"/>
          <p:cNvSpPr/>
          <p:nvPr/>
        </p:nvSpPr>
        <p:spPr>
          <a:xfrm>
            <a:off x="793790" y="4583311"/>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The modern cook needs a solution that respects their time and celebrates their passion. A seamless, elegant platform that fits naturally into busy lifestyles while making recipe discovery and sharing as simple as sending a text message.</a:t>
            </a:r>
            <a:endParaRPr lang="en-US" sz="1550" dirty="0"/>
          </a:p>
        </p:txBody>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68204" y="5447705"/>
            <a:ext cx="297656" cy="297656"/>
          </a:xfrm>
          <a:prstGeom prst="rect">
            <a:avLst/>
          </a:prstGeom>
        </p:spPr>
      </p:pic>
      <p:sp>
        <p:nvSpPr>
          <p:cNvPr id="6" name="Text 3"/>
          <p:cNvSpPr/>
          <p:nvPr/>
        </p:nvSpPr>
        <p:spPr>
          <a:xfrm>
            <a:off x="1438632" y="5441633"/>
            <a:ext cx="3060383"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Scattered across platforms</a:t>
            </a:r>
            <a:endParaRPr lang="en-US" sz="2050" dirty="0"/>
          </a:p>
        </p:txBody>
      </p:sp>
      <p:sp>
        <p:nvSpPr>
          <p:cNvPr id="7" name="Text 4"/>
          <p:cNvSpPr/>
          <p:nvPr/>
        </p:nvSpPr>
        <p:spPr>
          <a:xfrm>
            <a:off x="1438632" y="5886331"/>
            <a:ext cx="3537347" cy="63507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Recipes lost in browser bookmarks, emails, and various apps</a:t>
            </a:r>
            <a:endParaRPr lang="en-US" sz="1550" dirty="0"/>
          </a:p>
        </p:txBody>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8400" y="5447705"/>
            <a:ext cx="297656" cy="297656"/>
          </a:xfrm>
          <a:prstGeom prst="rect">
            <a:avLst/>
          </a:prstGeom>
        </p:spPr>
      </p:pic>
      <p:sp>
        <p:nvSpPr>
          <p:cNvPr id="9" name="Text 5"/>
          <p:cNvSpPr/>
          <p:nvPr/>
        </p:nvSpPr>
        <p:spPr>
          <a:xfrm>
            <a:off x="5868829" y="5441633"/>
            <a:ext cx="2905958"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Time-consuming process</a:t>
            </a:r>
            <a:endParaRPr lang="en-US" sz="2050" dirty="0"/>
          </a:p>
        </p:txBody>
      </p:sp>
      <p:sp>
        <p:nvSpPr>
          <p:cNvPr id="10" name="Text 6"/>
          <p:cNvSpPr/>
          <p:nvPr/>
        </p:nvSpPr>
        <p:spPr>
          <a:xfrm>
            <a:off x="5868829" y="5886331"/>
            <a:ext cx="3537466" cy="63507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Screenshots, screenshots of screenshots, and manual typing</a:t>
            </a:r>
            <a:endParaRPr lang="en-US" sz="1550" dirty="0"/>
          </a:p>
        </p:txBody>
      </p:sp>
      <p:pic>
        <p:nvPicPr>
          <p:cNvPr id="11"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8716" y="5447705"/>
            <a:ext cx="297656" cy="297656"/>
          </a:xfrm>
          <a:prstGeom prst="rect">
            <a:avLst/>
          </a:prstGeom>
        </p:spPr>
      </p:pic>
      <p:sp>
        <p:nvSpPr>
          <p:cNvPr id="12" name="Text 7"/>
          <p:cNvSpPr/>
          <p:nvPr/>
        </p:nvSpPr>
        <p:spPr>
          <a:xfrm>
            <a:off x="10299144" y="5441633"/>
            <a:ext cx="2604968"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Lost connection</a:t>
            </a:r>
            <a:endParaRPr lang="en-US" sz="2050" dirty="0"/>
          </a:p>
        </p:txBody>
      </p:sp>
      <p:sp>
        <p:nvSpPr>
          <p:cNvPr id="13" name="Text 8"/>
          <p:cNvSpPr/>
          <p:nvPr/>
        </p:nvSpPr>
        <p:spPr>
          <a:xfrm>
            <a:off x="10299144" y="5886331"/>
            <a:ext cx="3537466" cy="63507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Difficulty sharing family recipes and cooking collaboratively</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838"/>
          </a:xfrm>
          <a:prstGeom prst="rect">
            <a:avLst/>
          </a:prstGeom>
        </p:spPr>
      </p:pic>
      <p:sp>
        <p:nvSpPr>
          <p:cNvPr id="3" name="Text 0"/>
          <p:cNvSpPr/>
          <p:nvPr/>
        </p:nvSpPr>
        <p:spPr>
          <a:xfrm>
            <a:off x="785098" y="539710"/>
            <a:ext cx="7573804" cy="2576036"/>
          </a:xfrm>
          <a:prstGeom prst="rect">
            <a:avLst/>
          </a:prstGeom>
          <a:noFill/>
          <a:ln/>
        </p:spPr>
        <p:txBody>
          <a:bodyPr wrap="square" lIns="0" tIns="0" rIns="0" bIns="0" rtlCol="0" anchor="t"/>
          <a:lstStyle/>
          <a:p>
            <a:pPr algn="l" indent="0" marL="0">
              <a:lnSpc>
                <a:spcPts val="10100"/>
              </a:lnSpc>
              <a:buNone/>
            </a:pPr>
            <a:r>
              <a:rPr lang="en-US" sz="8100" dirty="0">
                <a:solidFill>
                  <a:srgbClr val="020202"/>
                </a:solidFill>
                <a:latin typeface="PT Serif" pitchFamily="34" charset="0"/>
                <a:ea typeface="PT Serif" pitchFamily="34" charset="-122"/>
                <a:cs typeface="PT Serif" pitchFamily="34" charset="-120"/>
              </a:rPr>
              <a:t>Clean. Simple. Delightful.</a:t>
            </a:r>
            <a:endParaRPr lang="en-US" sz="8100" dirty="0"/>
          </a:p>
        </p:txBody>
      </p:sp>
      <p:sp>
        <p:nvSpPr>
          <p:cNvPr id="4" name="Text 1"/>
          <p:cNvSpPr/>
          <p:nvPr/>
        </p:nvSpPr>
        <p:spPr>
          <a:xfrm>
            <a:off x="785098" y="3410069"/>
            <a:ext cx="7573804" cy="628174"/>
          </a:xfrm>
          <a:prstGeom prst="rect">
            <a:avLst/>
          </a:prstGeom>
          <a:noFill/>
          <a:ln/>
        </p:spPr>
        <p:txBody>
          <a:bodyPr wrap="squar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Our vision reimagines recipe sharing through the lens of minimalism and intentional design. Every element serves a purpose. Every interaction brings joy.</a:t>
            </a:r>
            <a:endParaRPr lang="en-US" sz="1500" dirty="0"/>
          </a:p>
        </p:txBody>
      </p:sp>
      <p:sp>
        <p:nvSpPr>
          <p:cNvPr id="5" name="Shape 2"/>
          <p:cNvSpPr/>
          <p:nvPr/>
        </p:nvSpPr>
        <p:spPr>
          <a:xfrm>
            <a:off x="785098" y="4258985"/>
            <a:ext cx="3688794" cy="2088594"/>
          </a:xfrm>
          <a:prstGeom prst="roundRect">
            <a:avLst>
              <a:gd name="adj" fmla="val 1410"/>
            </a:avLst>
          </a:prstGeom>
          <a:solidFill>
            <a:srgbClr val="F2EEEE"/>
          </a:solidFill>
          <a:ln/>
        </p:spPr>
      </p:sp>
      <p:sp>
        <p:nvSpPr>
          <p:cNvPr id="6" name="Text 3"/>
          <p:cNvSpPr/>
          <p:nvPr/>
        </p:nvSpPr>
        <p:spPr>
          <a:xfrm>
            <a:off x="981313" y="4455200"/>
            <a:ext cx="2576274" cy="322064"/>
          </a:xfrm>
          <a:prstGeom prst="rect">
            <a:avLst/>
          </a:prstGeom>
          <a:noFill/>
          <a:ln/>
        </p:spPr>
        <p:txBody>
          <a:bodyPr wrap="none" lIns="0" tIns="0" rIns="0" bIns="0" rtlCol="0" anchor="t"/>
          <a:lstStyle/>
          <a:p>
            <a:pPr algn="l" indent="0" marL="0">
              <a:lnSpc>
                <a:spcPts val="2500"/>
              </a:lnSpc>
              <a:buNone/>
            </a:pPr>
            <a:r>
              <a:rPr lang="en-US" sz="2000" dirty="0">
                <a:solidFill>
                  <a:srgbClr val="383838"/>
                </a:solidFill>
                <a:latin typeface="PT Serif" pitchFamily="34" charset="0"/>
                <a:ea typeface="PT Serif" pitchFamily="34" charset="-122"/>
                <a:cs typeface="PT Serif" pitchFamily="34" charset="-120"/>
              </a:rPr>
              <a:t>Minimalist Design</a:t>
            </a:r>
            <a:endParaRPr lang="en-US" sz="2000" dirty="0"/>
          </a:p>
        </p:txBody>
      </p:sp>
      <p:sp>
        <p:nvSpPr>
          <p:cNvPr id="7" name="Text 4"/>
          <p:cNvSpPr/>
          <p:nvPr/>
        </p:nvSpPr>
        <p:spPr>
          <a:xfrm>
            <a:off x="981313" y="4895017"/>
            <a:ext cx="3296364" cy="1256348"/>
          </a:xfrm>
          <a:prstGeom prst="rect">
            <a:avLst/>
          </a:prstGeom>
          <a:noFill/>
          <a:ln/>
        </p:spPr>
        <p:txBody>
          <a:bodyPr wrap="squar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Ample white space and clear typography create a calm, focused environment for discovering and sharing recipes</a:t>
            </a:r>
            <a:endParaRPr lang="en-US" sz="1500" dirty="0"/>
          </a:p>
        </p:txBody>
      </p:sp>
      <p:sp>
        <p:nvSpPr>
          <p:cNvPr id="8" name="Shape 5"/>
          <p:cNvSpPr/>
          <p:nvPr/>
        </p:nvSpPr>
        <p:spPr>
          <a:xfrm>
            <a:off x="4670108" y="4258985"/>
            <a:ext cx="3688794" cy="2088594"/>
          </a:xfrm>
          <a:prstGeom prst="roundRect">
            <a:avLst>
              <a:gd name="adj" fmla="val 1410"/>
            </a:avLst>
          </a:prstGeom>
          <a:solidFill>
            <a:srgbClr val="F2EEEE"/>
          </a:solidFill>
          <a:ln/>
        </p:spPr>
      </p:sp>
      <p:sp>
        <p:nvSpPr>
          <p:cNvPr id="9" name="Text 6"/>
          <p:cNvSpPr/>
          <p:nvPr/>
        </p:nvSpPr>
        <p:spPr>
          <a:xfrm>
            <a:off x="4866323" y="4455200"/>
            <a:ext cx="2576274" cy="322064"/>
          </a:xfrm>
          <a:prstGeom prst="rect">
            <a:avLst/>
          </a:prstGeom>
          <a:noFill/>
          <a:ln/>
        </p:spPr>
        <p:txBody>
          <a:bodyPr wrap="none" lIns="0" tIns="0" rIns="0" bIns="0" rtlCol="0" anchor="t"/>
          <a:lstStyle/>
          <a:p>
            <a:pPr algn="l" indent="0" marL="0">
              <a:lnSpc>
                <a:spcPts val="2500"/>
              </a:lnSpc>
              <a:buNone/>
            </a:pPr>
            <a:r>
              <a:rPr lang="en-US" sz="2000" dirty="0">
                <a:solidFill>
                  <a:srgbClr val="383838"/>
                </a:solidFill>
                <a:latin typeface="PT Serif" pitchFamily="34" charset="0"/>
                <a:ea typeface="PT Serif" pitchFamily="34" charset="-122"/>
                <a:cs typeface="PT Serif" pitchFamily="34" charset="-120"/>
              </a:rPr>
              <a:t>Essential Features</a:t>
            </a:r>
            <a:endParaRPr lang="en-US" sz="2000" dirty="0"/>
          </a:p>
        </p:txBody>
      </p:sp>
      <p:sp>
        <p:nvSpPr>
          <p:cNvPr id="10" name="Text 7"/>
          <p:cNvSpPr/>
          <p:nvPr/>
        </p:nvSpPr>
        <p:spPr>
          <a:xfrm>
            <a:off x="4866323" y="4895017"/>
            <a:ext cx="3296364" cy="942261"/>
          </a:xfrm>
          <a:prstGeom prst="rect">
            <a:avLst/>
          </a:prstGeom>
          <a:noFill/>
          <a:ln/>
        </p:spPr>
        <p:txBody>
          <a:bodyPr wrap="squar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No clutter, no confusion—only the tools that matter most for home cooks</a:t>
            </a:r>
            <a:endParaRPr lang="en-US" sz="1500" dirty="0"/>
          </a:p>
        </p:txBody>
      </p:sp>
      <p:sp>
        <p:nvSpPr>
          <p:cNvPr id="11" name="Shape 8"/>
          <p:cNvSpPr/>
          <p:nvPr/>
        </p:nvSpPr>
        <p:spPr>
          <a:xfrm>
            <a:off x="785098" y="6543794"/>
            <a:ext cx="7573804" cy="1146334"/>
          </a:xfrm>
          <a:prstGeom prst="roundRect">
            <a:avLst>
              <a:gd name="adj" fmla="val 2569"/>
            </a:avLst>
          </a:prstGeom>
          <a:solidFill>
            <a:srgbClr val="F2EEEE"/>
          </a:solidFill>
          <a:ln/>
        </p:spPr>
      </p:sp>
      <p:sp>
        <p:nvSpPr>
          <p:cNvPr id="12" name="Text 9"/>
          <p:cNvSpPr/>
          <p:nvPr/>
        </p:nvSpPr>
        <p:spPr>
          <a:xfrm>
            <a:off x="981313" y="6740009"/>
            <a:ext cx="2576274" cy="322064"/>
          </a:xfrm>
          <a:prstGeom prst="rect">
            <a:avLst/>
          </a:prstGeom>
          <a:noFill/>
          <a:ln/>
        </p:spPr>
        <p:txBody>
          <a:bodyPr wrap="none" lIns="0" tIns="0" rIns="0" bIns="0" rtlCol="0" anchor="t"/>
          <a:lstStyle/>
          <a:p>
            <a:pPr algn="l" indent="0" marL="0">
              <a:lnSpc>
                <a:spcPts val="2500"/>
              </a:lnSpc>
              <a:buNone/>
            </a:pPr>
            <a:r>
              <a:rPr lang="en-US" sz="2000" dirty="0">
                <a:solidFill>
                  <a:srgbClr val="383838"/>
                </a:solidFill>
                <a:latin typeface="PT Serif" pitchFamily="34" charset="0"/>
                <a:ea typeface="PT Serif" pitchFamily="34" charset="-122"/>
                <a:cs typeface="PT Serif" pitchFamily="34" charset="-120"/>
              </a:rPr>
              <a:t>Effortless Sharing</a:t>
            </a:r>
            <a:endParaRPr lang="en-US" sz="2000" dirty="0"/>
          </a:p>
        </p:txBody>
      </p:sp>
      <p:sp>
        <p:nvSpPr>
          <p:cNvPr id="13" name="Text 10"/>
          <p:cNvSpPr/>
          <p:nvPr/>
        </p:nvSpPr>
        <p:spPr>
          <a:xfrm>
            <a:off x="981313" y="7179826"/>
            <a:ext cx="7181374" cy="314087"/>
          </a:xfrm>
          <a:prstGeom prst="rect">
            <a:avLst/>
          </a:prstGeom>
          <a:noFill/>
          <a:ln/>
        </p:spPr>
        <p:txBody>
          <a:bodyPr wrap="non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Empower users to connect through food with a single tap</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7709" y="493633"/>
            <a:ext cx="4867156" cy="588764"/>
          </a:xfrm>
          <a:prstGeom prst="rect">
            <a:avLst/>
          </a:prstGeom>
          <a:noFill/>
          <a:ln/>
        </p:spPr>
        <p:txBody>
          <a:bodyPr wrap="none" lIns="0" tIns="0" rIns="0" bIns="0" rtlCol="0" anchor="t"/>
          <a:lstStyle/>
          <a:p>
            <a:pPr algn="l" indent="0" marL="0">
              <a:lnSpc>
                <a:spcPts val="4600"/>
              </a:lnSpc>
              <a:buNone/>
            </a:pPr>
            <a:r>
              <a:rPr lang="en-US" sz="3700" dirty="0">
                <a:solidFill>
                  <a:srgbClr val="020202"/>
                </a:solidFill>
                <a:latin typeface="PT Serif" pitchFamily="34" charset="0"/>
                <a:ea typeface="PT Serif" pitchFamily="34" charset="-122"/>
                <a:cs typeface="PT Serif" pitchFamily="34" charset="-120"/>
              </a:rPr>
              <a:t>Intuitive User Interface</a:t>
            </a:r>
            <a:endParaRPr lang="en-US" sz="3700" dirty="0"/>
          </a:p>
        </p:txBody>
      </p:sp>
      <p:sp>
        <p:nvSpPr>
          <p:cNvPr id="4" name="Text 1"/>
          <p:cNvSpPr/>
          <p:nvPr/>
        </p:nvSpPr>
        <p:spPr>
          <a:xfrm>
            <a:off x="717709" y="1351478"/>
            <a:ext cx="7708583" cy="1148239"/>
          </a:xfrm>
          <a:prstGeom prst="rect">
            <a:avLst/>
          </a:prstGeom>
          <a:noFill/>
          <a:ln/>
        </p:spPr>
        <p:txBody>
          <a:bodyPr wrap="square" lIns="0" tIns="0" rIns="0" bIns="0" rtlCol="0" anchor="t"/>
          <a:lstStyle/>
          <a:p>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The app prioritizes clarity and accessibility. A streamlined bottom tab bar provides quick access to all key functions—no hunting through nested menus. Large, readable fonts ensure recipes are easy to follow during cooking, while visual recipe cards featuring appetizing food photography inspire culinary creativity.</a:t>
            </a:r>
            <a:endParaRPr lang="en-US" sz="1400" dirty="0"/>
          </a:p>
        </p:txBody>
      </p:sp>
      <p:sp>
        <p:nvSpPr>
          <p:cNvPr id="5" name="Text 2"/>
          <p:cNvSpPr/>
          <p:nvPr/>
        </p:nvSpPr>
        <p:spPr>
          <a:xfrm>
            <a:off x="717709" y="2701528"/>
            <a:ext cx="7708583" cy="574119"/>
          </a:xfrm>
          <a:prstGeom prst="rect">
            <a:avLst/>
          </a:prstGeom>
          <a:noFill/>
          <a:ln/>
        </p:spPr>
        <p:txBody>
          <a:bodyPr wrap="square" lIns="0" tIns="0" rIns="0" bIns="0" rtlCol="0" anchor="t"/>
          <a:lstStyle/>
          <a:p>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Every tap, swipe, and scroll has been thoughtfully considered. The interface disappears into the background, letting the recipes and your cooking take center stage.</a:t>
            </a:r>
            <a:endParaRPr lang="en-US" sz="1400" dirty="0"/>
          </a:p>
        </p:txBody>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709" y="3477458"/>
            <a:ext cx="448508" cy="448508"/>
          </a:xfrm>
          <a:prstGeom prst="rect">
            <a:avLst/>
          </a:prstGeom>
        </p:spPr>
      </p:pic>
      <p:sp>
        <p:nvSpPr>
          <p:cNvPr id="7" name="Text 3"/>
          <p:cNvSpPr/>
          <p:nvPr/>
        </p:nvSpPr>
        <p:spPr>
          <a:xfrm>
            <a:off x="1390412" y="3583900"/>
            <a:ext cx="2355175" cy="294323"/>
          </a:xfrm>
          <a:prstGeom prst="rect">
            <a:avLst/>
          </a:prstGeom>
          <a:noFill/>
          <a:ln/>
        </p:spPr>
        <p:txBody>
          <a:bodyPr wrap="none" lIns="0" tIns="0" rIns="0" bIns="0" rtlCol="0" anchor="t"/>
          <a:lstStyle/>
          <a:p>
            <a:pPr algn="l" indent="0" marL="0">
              <a:lnSpc>
                <a:spcPts val="2300"/>
              </a:lnSpc>
              <a:buNone/>
            </a:pPr>
            <a:r>
              <a:rPr lang="en-US" sz="1850" dirty="0">
                <a:solidFill>
                  <a:srgbClr val="383838"/>
                </a:solidFill>
                <a:latin typeface="PT Serif" pitchFamily="34" charset="0"/>
                <a:ea typeface="PT Serif" pitchFamily="34" charset="-122"/>
                <a:cs typeface="PT Serif" pitchFamily="34" charset="-120"/>
              </a:rPr>
              <a:t>Browse</a:t>
            </a:r>
            <a:endParaRPr lang="en-US" sz="1850" dirty="0"/>
          </a:p>
        </p:txBody>
      </p:sp>
      <p:sp>
        <p:nvSpPr>
          <p:cNvPr id="8" name="Text 4"/>
          <p:cNvSpPr/>
          <p:nvPr/>
        </p:nvSpPr>
        <p:spPr>
          <a:xfrm>
            <a:off x="1390412" y="3985855"/>
            <a:ext cx="7035879" cy="287060"/>
          </a:xfrm>
          <a:prstGeom prst="rect">
            <a:avLst/>
          </a:prstGeom>
          <a:noFill/>
          <a:ln/>
        </p:spPr>
        <p:txBody>
          <a:bodyPr wrap="none" lIns="0" tIns="0" rIns="0" bIns="0" rtlCol="0" anchor="t"/>
          <a:lstStyle/>
          <a:p>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Discover recipes with intuitive search and filtering</a:t>
            </a:r>
            <a:endParaRPr lang="en-US" sz="1400" dirty="0"/>
          </a:p>
        </p:txBody>
      </p:sp>
      <p:pic>
        <p:nvPicPr>
          <p:cNvPr id="9"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709" y="4631769"/>
            <a:ext cx="448508" cy="448508"/>
          </a:xfrm>
          <a:prstGeom prst="rect">
            <a:avLst/>
          </a:prstGeom>
        </p:spPr>
      </p:pic>
      <p:sp>
        <p:nvSpPr>
          <p:cNvPr id="10" name="Text 5"/>
          <p:cNvSpPr/>
          <p:nvPr/>
        </p:nvSpPr>
        <p:spPr>
          <a:xfrm>
            <a:off x="1390412" y="4738211"/>
            <a:ext cx="2355175" cy="294323"/>
          </a:xfrm>
          <a:prstGeom prst="rect">
            <a:avLst/>
          </a:prstGeom>
          <a:noFill/>
          <a:ln/>
        </p:spPr>
        <p:txBody>
          <a:bodyPr wrap="none" lIns="0" tIns="0" rIns="0" bIns="0" rtlCol="0" anchor="t"/>
          <a:lstStyle/>
          <a:p>
            <a:pPr algn="l" indent="0" marL="0">
              <a:lnSpc>
                <a:spcPts val="2300"/>
              </a:lnSpc>
              <a:buNone/>
            </a:pPr>
            <a:r>
              <a:rPr lang="en-US" sz="1850" dirty="0">
                <a:solidFill>
                  <a:srgbClr val="383838"/>
                </a:solidFill>
                <a:latin typeface="PT Serif" pitchFamily="34" charset="0"/>
                <a:ea typeface="PT Serif" pitchFamily="34" charset="-122"/>
                <a:cs typeface="PT Serif" pitchFamily="34" charset="-120"/>
              </a:rPr>
              <a:t>Save</a:t>
            </a:r>
            <a:endParaRPr lang="en-US" sz="1850" dirty="0"/>
          </a:p>
        </p:txBody>
      </p:sp>
      <p:sp>
        <p:nvSpPr>
          <p:cNvPr id="11" name="Text 6"/>
          <p:cNvSpPr/>
          <p:nvPr/>
        </p:nvSpPr>
        <p:spPr>
          <a:xfrm>
            <a:off x="1390412" y="5140166"/>
            <a:ext cx="7035879" cy="287060"/>
          </a:xfrm>
          <a:prstGeom prst="rect">
            <a:avLst/>
          </a:prstGeom>
          <a:noFill/>
          <a:ln/>
        </p:spPr>
        <p:txBody>
          <a:bodyPr wrap="none" lIns="0" tIns="0" rIns="0" bIns="0" rtlCol="0" anchor="t"/>
          <a:lstStyle/>
          <a:p>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Build your personal collection of favorites</a:t>
            </a:r>
            <a:endParaRPr lang="en-US" sz="1400" dirty="0"/>
          </a:p>
        </p:txBody>
      </p:sp>
      <p:pic>
        <p:nvPicPr>
          <p:cNvPr id="12"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7709" y="5786080"/>
            <a:ext cx="448508" cy="448508"/>
          </a:xfrm>
          <a:prstGeom prst="rect">
            <a:avLst/>
          </a:prstGeom>
        </p:spPr>
      </p:pic>
      <p:sp>
        <p:nvSpPr>
          <p:cNvPr id="13" name="Text 7"/>
          <p:cNvSpPr/>
          <p:nvPr/>
        </p:nvSpPr>
        <p:spPr>
          <a:xfrm>
            <a:off x="1390412" y="5892522"/>
            <a:ext cx="2355175" cy="294323"/>
          </a:xfrm>
          <a:prstGeom prst="rect">
            <a:avLst/>
          </a:prstGeom>
          <a:noFill/>
          <a:ln/>
        </p:spPr>
        <p:txBody>
          <a:bodyPr wrap="none" lIns="0" tIns="0" rIns="0" bIns="0" rtlCol="0" anchor="t"/>
          <a:lstStyle/>
          <a:p>
            <a:pPr algn="l" indent="0" marL="0">
              <a:lnSpc>
                <a:spcPts val="2300"/>
              </a:lnSpc>
              <a:buNone/>
            </a:pPr>
            <a:r>
              <a:rPr lang="en-US" sz="1850" dirty="0">
                <a:solidFill>
                  <a:srgbClr val="383838"/>
                </a:solidFill>
                <a:latin typeface="PT Serif" pitchFamily="34" charset="0"/>
                <a:ea typeface="PT Serif" pitchFamily="34" charset="-122"/>
                <a:cs typeface="PT Serif" pitchFamily="34" charset="-120"/>
              </a:rPr>
              <a:t>Share</a:t>
            </a:r>
            <a:endParaRPr lang="en-US" sz="1850" dirty="0"/>
          </a:p>
        </p:txBody>
      </p:sp>
      <p:sp>
        <p:nvSpPr>
          <p:cNvPr id="14" name="Text 8"/>
          <p:cNvSpPr/>
          <p:nvPr/>
        </p:nvSpPr>
        <p:spPr>
          <a:xfrm>
            <a:off x="1390412" y="6294477"/>
            <a:ext cx="7035879" cy="287060"/>
          </a:xfrm>
          <a:prstGeom prst="rect">
            <a:avLst/>
          </a:prstGeom>
          <a:noFill/>
          <a:ln/>
        </p:spPr>
        <p:txBody>
          <a:bodyPr wrap="none" lIns="0" tIns="0" rIns="0" bIns="0" rtlCol="0" anchor="t"/>
          <a:lstStyle/>
          <a:p>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Send recipes to friends with a single tap</a:t>
            </a:r>
            <a:endParaRPr lang="en-US" sz="1400" dirty="0"/>
          </a:p>
        </p:txBody>
      </p:sp>
      <p:pic>
        <p:nvPicPr>
          <p:cNvPr id="15"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7709" y="6940391"/>
            <a:ext cx="448508" cy="448508"/>
          </a:xfrm>
          <a:prstGeom prst="rect">
            <a:avLst/>
          </a:prstGeom>
        </p:spPr>
      </p:pic>
      <p:sp>
        <p:nvSpPr>
          <p:cNvPr id="16" name="Text 9"/>
          <p:cNvSpPr/>
          <p:nvPr/>
        </p:nvSpPr>
        <p:spPr>
          <a:xfrm>
            <a:off x="1390412" y="7046833"/>
            <a:ext cx="2355175" cy="294323"/>
          </a:xfrm>
          <a:prstGeom prst="rect">
            <a:avLst/>
          </a:prstGeom>
          <a:noFill/>
          <a:ln/>
        </p:spPr>
        <p:txBody>
          <a:bodyPr wrap="none" lIns="0" tIns="0" rIns="0" bIns="0" rtlCol="0" anchor="t"/>
          <a:lstStyle/>
          <a:p>
            <a:pPr algn="l" indent="0" marL="0">
              <a:lnSpc>
                <a:spcPts val="2300"/>
              </a:lnSpc>
              <a:buNone/>
            </a:pPr>
            <a:r>
              <a:rPr lang="en-US" sz="1850" dirty="0">
                <a:solidFill>
                  <a:srgbClr val="383838"/>
                </a:solidFill>
                <a:latin typeface="PT Serif" pitchFamily="34" charset="0"/>
                <a:ea typeface="PT Serif" pitchFamily="34" charset="-122"/>
                <a:cs typeface="PT Serif" pitchFamily="34" charset="-120"/>
              </a:rPr>
              <a:t>Profile</a:t>
            </a:r>
            <a:endParaRPr lang="en-US" sz="1850" dirty="0"/>
          </a:p>
        </p:txBody>
      </p:sp>
      <p:sp>
        <p:nvSpPr>
          <p:cNvPr id="17" name="Text 10"/>
          <p:cNvSpPr/>
          <p:nvPr/>
        </p:nvSpPr>
        <p:spPr>
          <a:xfrm>
            <a:off x="1390412" y="7448788"/>
            <a:ext cx="7035879" cy="287060"/>
          </a:xfrm>
          <a:prstGeom prst="rect">
            <a:avLst/>
          </a:prstGeom>
          <a:noFill/>
          <a:ln/>
        </p:spPr>
        <p:txBody>
          <a:bodyPr wrap="none" lIns="0" tIns="0" rIns="0" bIns="0" rtlCol="0" anchor="t"/>
          <a:lstStyle/>
          <a:p>
            <a:pPr algn="l" indent="0" marL="0">
              <a:lnSpc>
                <a:spcPts val="2250"/>
              </a:lnSpc>
              <a:buNone/>
            </a:pPr>
            <a:r>
              <a:rPr lang="en-US" sz="1400" dirty="0">
                <a:solidFill>
                  <a:srgbClr val="383838"/>
                </a:solidFill>
                <a:latin typeface="DM Sans" pitchFamily="34" charset="0"/>
                <a:ea typeface="DM Sans" pitchFamily="34" charset="-122"/>
                <a:cs typeface="DM Sans" pitchFamily="34" charset="-120"/>
              </a:rPr>
              <a:t>Manage your recipes and cooking preferences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63178"/>
            <a:ext cx="6088261" cy="651272"/>
          </a:xfrm>
          <a:prstGeom prst="rect">
            <a:avLst/>
          </a:prstGeom>
          <a:noFill/>
          <a:ln/>
        </p:spPr>
        <p:txBody>
          <a:bodyPr wrap="none" lIns="0" tIns="0" rIns="0" bIns="0" rtlCol="0" anchor="t"/>
          <a:lstStyle/>
          <a:p>
            <a:pPr algn="l" indent="0" marL="0">
              <a:lnSpc>
                <a:spcPts val="5100"/>
              </a:lnSpc>
              <a:buNone/>
            </a:pPr>
            <a:r>
              <a:rPr lang="en-US" sz="4100" dirty="0">
                <a:solidFill>
                  <a:srgbClr val="020202"/>
                </a:solidFill>
                <a:latin typeface="PT Serif" pitchFamily="34" charset="0"/>
                <a:ea typeface="PT Serif" pitchFamily="34" charset="-122"/>
                <a:cs typeface="PT Serif" pitchFamily="34" charset="-120"/>
              </a:rPr>
              <a:t>Core Features That Matter</a:t>
            </a:r>
            <a:endParaRPr lang="en-US" sz="4100" dirty="0"/>
          </a:p>
        </p:txBody>
      </p:sp>
      <p:sp>
        <p:nvSpPr>
          <p:cNvPr id="4" name="Text 1"/>
          <p:cNvSpPr/>
          <p:nvPr/>
        </p:nvSpPr>
        <p:spPr>
          <a:xfrm>
            <a:off x="793790" y="1612106"/>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We've stripped away the unnecessary to focus on what home cooks actually need. Recipe creation takes seconds—no complicated forms or endless fields. One-tap sharing connects you instantly with friends and family through direct links or app invitations. Powerful search and filtering by ingredients, cuisine type, or favorites puts the perfect recipe at your fingertips.</a:t>
            </a:r>
            <a:endParaRPr lang="en-US" sz="1550" dirty="0"/>
          </a:p>
        </p:txBody>
      </p:sp>
      <p:sp>
        <p:nvSpPr>
          <p:cNvPr id="5" name="Text 2"/>
          <p:cNvSpPr/>
          <p:nvPr/>
        </p:nvSpPr>
        <p:spPr>
          <a:xfrm>
            <a:off x="793790" y="3423047"/>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These aren't just features—they're solutions to real problems, designed to remove friction and amplify joy.</a:t>
            </a:r>
            <a:endParaRPr lang="en-US" sz="1550" dirty="0"/>
          </a:p>
        </p:txBody>
      </p:sp>
      <p:sp>
        <p:nvSpPr>
          <p:cNvPr id="6" name="Shape 3"/>
          <p:cNvSpPr/>
          <p:nvPr/>
        </p:nvSpPr>
        <p:spPr>
          <a:xfrm>
            <a:off x="793790" y="4281368"/>
            <a:ext cx="446484" cy="446484"/>
          </a:xfrm>
          <a:prstGeom prst="roundRect">
            <a:avLst>
              <a:gd name="adj" fmla="val 6668"/>
            </a:avLst>
          </a:prstGeom>
          <a:solidFill>
            <a:srgbClr val="F2EEEE"/>
          </a:solidFill>
          <a:ln/>
        </p:spPr>
      </p:sp>
      <p:sp>
        <p:nvSpPr>
          <p:cNvPr id="7" name="Text 4"/>
          <p:cNvSpPr/>
          <p:nvPr/>
        </p:nvSpPr>
        <p:spPr>
          <a:xfrm>
            <a:off x="860762" y="4309289"/>
            <a:ext cx="312539" cy="390644"/>
          </a:xfrm>
          <a:prstGeom prst="rect">
            <a:avLst/>
          </a:prstGeom>
          <a:noFill/>
          <a:ln/>
        </p:spPr>
        <p:txBody>
          <a:bodyPr wrap="none" lIns="0" tIns="0" rIns="0" bIns="0" rtlCol="0" anchor="t"/>
          <a:lstStyle/>
          <a:p>
            <a:pPr algn="ctr" indent="0" marL="0">
              <a:lnSpc>
                <a:spcPts val="2450"/>
              </a:lnSpc>
              <a:buNone/>
            </a:pPr>
            <a:r>
              <a:rPr lang="en-US" sz="2450" dirty="0">
                <a:solidFill>
                  <a:srgbClr val="383838"/>
                </a:solidFill>
                <a:latin typeface="PT Serif" pitchFamily="34" charset="0"/>
                <a:ea typeface="PT Serif" pitchFamily="34" charset="-122"/>
                <a:cs typeface="PT Serif" pitchFamily="34" charset="-120"/>
              </a:rPr>
              <a:t>1</a:t>
            </a:r>
            <a:endParaRPr lang="en-US" sz="2450" dirty="0"/>
          </a:p>
        </p:txBody>
      </p:sp>
      <p:sp>
        <p:nvSpPr>
          <p:cNvPr id="8" name="Text 5"/>
          <p:cNvSpPr/>
          <p:nvPr/>
        </p:nvSpPr>
        <p:spPr>
          <a:xfrm>
            <a:off x="1438632" y="4349591"/>
            <a:ext cx="2604968"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Easy Recipe Creation</a:t>
            </a:r>
            <a:endParaRPr lang="en-US" sz="2050" dirty="0"/>
          </a:p>
        </p:txBody>
      </p:sp>
      <p:sp>
        <p:nvSpPr>
          <p:cNvPr id="9" name="Text 6"/>
          <p:cNvSpPr/>
          <p:nvPr/>
        </p:nvSpPr>
        <p:spPr>
          <a:xfrm>
            <a:off x="1438632" y="4794290"/>
            <a:ext cx="6911578" cy="317540"/>
          </a:xfrm>
          <a:prstGeom prst="rect">
            <a:avLst/>
          </a:prstGeom>
          <a:noFill/>
          <a:ln/>
        </p:spPr>
        <p:txBody>
          <a:bodyPr wrap="non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Add, edit, and categorize recipes in seconds with our streamlined form</a:t>
            </a:r>
            <a:endParaRPr lang="en-US" sz="1550" dirty="0"/>
          </a:p>
        </p:txBody>
      </p:sp>
      <p:sp>
        <p:nvSpPr>
          <p:cNvPr id="10" name="Shape 7"/>
          <p:cNvSpPr/>
          <p:nvPr/>
        </p:nvSpPr>
        <p:spPr>
          <a:xfrm>
            <a:off x="793790" y="5508665"/>
            <a:ext cx="446484" cy="446484"/>
          </a:xfrm>
          <a:prstGeom prst="roundRect">
            <a:avLst>
              <a:gd name="adj" fmla="val 6668"/>
            </a:avLst>
          </a:prstGeom>
          <a:solidFill>
            <a:srgbClr val="F2EEEE"/>
          </a:solidFill>
          <a:ln/>
        </p:spPr>
      </p:sp>
      <p:sp>
        <p:nvSpPr>
          <p:cNvPr id="11" name="Text 8"/>
          <p:cNvSpPr/>
          <p:nvPr/>
        </p:nvSpPr>
        <p:spPr>
          <a:xfrm>
            <a:off x="860762" y="5536585"/>
            <a:ext cx="312539" cy="390644"/>
          </a:xfrm>
          <a:prstGeom prst="rect">
            <a:avLst/>
          </a:prstGeom>
          <a:noFill/>
          <a:ln/>
        </p:spPr>
        <p:txBody>
          <a:bodyPr wrap="none" lIns="0" tIns="0" rIns="0" bIns="0" rtlCol="0" anchor="t"/>
          <a:lstStyle/>
          <a:p>
            <a:pPr algn="ctr" indent="0" marL="0">
              <a:lnSpc>
                <a:spcPts val="2450"/>
              </a:lnSpc>
              <a:buNone/>
            </a:pPr>
            <a:r>
              <a:rPr lang="en-US" sz="2450" dirty="0">
                <a:solidFill>
                  <a:srgbClr val="383838"/>
                </a:solidFill>
                <a:latin typeface="PT Serif" pitchFamily="34" charset="0"/>
                <a:ea typeface="PT Serif" pitchFamily="34" charset="-122"/>
                <a:cs typeface="PT Serif" pitchFamily="34" charset="-120"/>
              </a:rPr>
              <a:t>2</a:t>
            </a:r>
            <a:endParaRPr lang="en-US" sz="2450" dirty="0"/>
          </a:p>
        </p:txBody>
      </p:sp>
      <p:sp>
        <p:nvSpPr>
          <p:cNvPr id="12" name="Text 9"/>
          <p:cNvSpPr/>
          <p:nvPr/>
        </p:nvSpPr>
        <p:spPr>
          <a:xfrm>
            <a:off x="1438632" y="5576888"/>
            <a:ext cx="2604968"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One-Tap Sharing</a:t>
            </a:r>
            <a:endParaRPr lang="en-US" sz="2050" dirty="0"/>
          </a:p>
        </p:txBody>
      </p:sp>
      <p:sp>
        <p:nvSpPr>
          <p:cNvPr id="13" name="Text 10"/>
          <p:cNvSpPr/>
          <p:nvPr/>
        </p:nvSpPr>
        <p:spPr>
          <a:xfrm>
            <a:off x="1438632" y="6021586"/>
            <a:ext cx="6911578" cy="317540"/>
          </a:xfrm>
          <a:prstGeom prst="rect">
            <a:avLst/>
          </a:prstGeom>
          <a:noFill/>
          <a:ln/>
        </p:spPr>
        <p:txBody>
          <a:bodyPr wrap="non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Send recipes to friends via link or app invite instantly</a:t>
            </a:r>
            <a:endParaRPr lang="en-US" sz="1550" dirty="0"/>
          </a:p>
        </p:txBody>
      </p:sp>
      <p:sp>
        <p:nvSpPr>
          <p:cNvPr id="14" name="Shape 11"/>
          <p:cNvSpPr/>
          <p:nvPr/>
        </p:nvSpPr>
        <p:spPr>
          <a:xfrm>
            <a:off x="793790" y="6735961"/>
            <a:ext cx="446484" cy="446484"/>
          </a:xfrm>
          <a:prstGeom prst="roundRect">
            <a:avLst>
              <a:gd name="adj" fmla="val 6668"/>
            </a:avLst>
          </a:prstGeom>
          <a:solidFill>
            <a:srgbClr val="F2EEEE"/>
          </a:solidFill>
          <a:ln/>
        </p:spPr>
      </p:sp>
      <p:sp>
        <p:nvSpPr>
          <p:cNvPr id="15" name="Text 12"/>
          <p:cNvSpPr/>
          <p:nvPr/>
        </p:nvSpPr>
        <p:spPr>
          <a:xfrm>
            <a:off x="860762" y="6763881"/>
            <a:ext cx="312539" cy="390644"/>
          </a:xfrm>
          <a:prstGeom prst="rect">
            <a:avLst/>
          </a:prstGeom>
          <a:noFill/>
          <a:ln/>
        </p:spPr>
        <p:txBody>
          <a:bodyPr wrap="none" lIns="0" tIns="0" rIns="0" bIns="0" rtlCol="0" anchor="t"/>
          <a:lstStyle/>
          <a:p>
            <a:pPr algn="ctr" indent="0" marL="0">
              <a:lnSpc>
                <a:spcPts val="2450"/>
              </a:lnSpc>
              <a:buNone/>
            </a:pPr>
            <a:r>
              <a:rPr lang="en-US" sz="2450" dirty="0">
                <a:solidFill>
                  <a:srgbClr val="383838"/>
                </a:solidFill>
                <a:latin typeface="PT Serif" pitchFamily="34" charset="0"/>
                <a:ea typeface="PT Serif" pitchFamily="34" charset="-122"/>
                <a:cs typeface="PT Serif" pitchFamily="34" charset="-120"/>
              </a:rPr>
              <a:t>3</a:t>
            </a:r>
            <a:endParaRPr lang="en-US" sz="2450" dirty="0"/>
          </a:p>
        </p:txBody>
      </p:sp>
      <p:sp>
        <p:nvSpPr>
          <p:cNvPr id="16" name="Text 13"/>
          <p:cNvSpPr/>
          <p:nvPr/>
        </p:nvSpPr>
        <p:spPr>
          <a:xfrm>
            <a:off x="1438632" y="6804184"/>
            <a:ext cx="2604968"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Smart Search</a:t>
            </a:r>
            <a:endParaRPr lang="en-US" sz="2050" dirty="0"/>
          </a:p>
        </p:txBody>
      </p:sp>
      <p:sp>
        <p:nvSpPr>
          <p:cNvPr id="17" name="Text 14"/>
          <p:cNvSpPr/>
          <p:nvPr/>
        </p:nvSpPr>
        <p:spPr>
          <a:xfrm>
            <a:off x="1438632" y="7248882"/>
            <a:ext cx="6911578" cy="317540"/>
          </a:xfrm>
          <a:prstGeom prst="rect">
            <a:avLst/>
          </a:prstGeom>
          <a:noFill/>
          <a:ln/>
        </p:spPr>
        <p:txBody>
          <a:bodyPr wrap="non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Filter by ingredients, cuisine, dietary preferences, or favorites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3102531"/>
            <a:ext cx="6215896" cy="651272"/>
          </a:xfrm>
          <a:prstGeom prst="rect">
            <a:avLst/>
          </a:prstGeom>
          <a:noFill/>
          <a:ln/>
        </p:spPr>
        <p:txBody>
          <a:bodyPr wrap="none" lIns="0" tIns="0" rIns="0" bIns="0" rtlCol="0" anchor="t"/>
          <a:lstStyle/>
          <a:p>
            <a:pPr algn="l" indent="0" marL="0">
              <a:lnSpc>
                <a:spcPts val="5100"/>
              </a:lnSpc>
              <a:buNone/>
            </a:pPr>
            <a:r>
              <a:rPr lang="en-US" sz="4100" dirty="0">
                <a:solidFill>
                  <a:srgbClr val="020202"/>
                </a:solidFill>
                <a:latin typeface="PT Serif" pitchFamily="34" charset="0"/>
                <a:ea typeface="PT Serif" pitchFamily="34" charset="-122"/>
                <a:cs typeface="PT Serif" pitchFamily="34" charset="-120"/>
              </a:rPr>
              <a:t>Smart Recipe Management</a:t>
            </a:r>
            <a:endParaRPr lang="en-US" sz="4100" dirty="0"/>
          </a:p>
        </p:txBody>
      </p:sp>
      <p:sp>
        <p:nvSpPr>
          <p:cNvPr id="4" name="Text 1"/>
          <p:cNvSpPr/>
          <p:nvPr/>
        </p:nvSpPr>
        <p:spPr>
          <a:xfrm>
            <a:off x="793790" y="4051459"/>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Your entire recipe collection lives in one beautifully organized place. The app centralizes digital recipes and scanned paper recipes—preserving family heirlooms in digital form. Our integrated OCR technology transforms photos of handwritten or printed recipes into editable text, inspired by the most successful productivity apps.</a:t>
            </a:r>
            <a:endParaRPr lang="en-US" sz="1550" dirty="0"/>
          </a:p>
        </p:txBody>
      </p:sp>
      <p:sp>
        <p:nvSpPr>
          <p:cNvPr id="5" name="Text 2"/>
          <p:cNvSpPr/>
          <p:nvPr/>
        </p:nvSpPr>
        <p:spPr>
          <a:xfrm>
            <a:off x="793790" y="5227320"/>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A flexible tagging and rating system lets you organize recipes by season, meal type, cooking time, or any custom category. Your five-star favorites get special treatment, always within reach when inspiration strikes.</a:t>
            </a:r>
            <a:endParaRPr lang="en-US" sz="1550" dirty="0"/>
          </a:p>
        </p:txBody>
      </p:sp>
      <p:sp>
        <p:nvSpPr>
          <p:cNvPr id="6" name="Shape 3"/>
          <p:cNvSpPr/>
          <p:nvPr/>
        </p:nvSpPr>
        <p:spPr>
          <a:xfrm>
            <a:off x="793790" y="6085642"/>
            <a:ext cx="4215289" cy="1522214"/>
          </a:xfrm>
          <a:prstGeom prst="roundRect">
            <a:avLst>
              <a:gd name="adj" fmla="val 7208"/>
            </a:avLst>
          </a:prstGeom>
          <a:solidFill>
            <a:srgbClr val="FFFFFF"/>
          </a:solidFill>
          <a:ln w="22860">
            <a:solidFill>
              <a:srgbClr val="D8D4D4"/>
            </a:solidFill>
            <a:prstDash val="solid"/>
          </a:ln>
        </p:spPr>
      </p:sp>
      <p:sp>
        <p:nvSpPr>
          <p:cNvPr id="7" name="Shape 4"/>
          <p:cNvSpPr/>
          <p:nvPr/>
        </p:nvSpPr>
        <p:spPr>
          <a:xfrm>
            <a:off x="770930" y="6085642"/>
            <a:ext cx="91440" cy="1522214"/>
          </a:xfrm>
          <a:prstGeom prst="roundRect">
            <a:avLst>
              <a:gd name="adj" fmla="val 32558"/>
            </a:avLst>
          </a:prstGeom>
          <a:solidFill>
            <a:srgbClr val="E04F00"/>
          </a:solidFill>
          <a:ln/>
        </p:spPr>
      </p:sp>
      <p:sp>
        <p:nvSpPr>
          <p:cNvPr id="8" name="Text 5"/>
          <p:cNvSpPr/>
          <p:nvPr/>
        </p:nvSpPr>
        <p:spPr>
          <a:xfrm>
            <a:off x="1083588" y="6306860"/>
            <a:ext cx="2604968"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Centralized Cookbook</a:t>
            </a:r>
            <a:endParaRPr lang="en-US" sz="2050" dirty="0"/>
          </a:p>
        </p:txBody>
      </p:sp>
      <p:sp>
        <p:nvSpPr>
          <p:cNvPr id="9" name="Text 6"/>
          <p:cNvSpPr/>
          <p:nvPr/>
        </p:nvSpPr>
        <p:spPr>
          <a:xfrm>
            <a:off x="1083588" y="6751558"/>
            <a:ext cx="3704273" cy="63507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All your recipes—digital and scanned—in one secure location</a:t>
            </a:r>
            <a:endParaRPr lang="en-US" sz="1550" dirty="0"/>
          </a:p>
        </p:txBody>
      </p:sp>
      <p:sp>
        <p:nvSpPr>
          <p:cNvPr id="10" name="Shape 7"/>
          <p:cNvSpPr/>
          <p:nvPr/>
        </p:nvSpPr>
        <p:spPr>
          <a:xfrm>
            <a:off x="5207437" y="6085642"/>
            <a:ext cx="4215408" cy="1522214"/>
          </a:xfrm>
          <a:prstGeom prst="roundRect">
            <a:avLst>
              <a:gd name="adj" fmla="val 7208"/>
            </a:avLst>
          </a:prstGeom>
          <a:solidFill>
            <a:srgbClr val="FFFFFF"/>
          </a:solidFill>
          <a:ln w="22860">
            <a:solidFill>
              <a:srgbClr val="D8D4D4"/>
            </a:solidFill>
            <a:prstDash val="solid"/>
          </a:ln>
        </p:spPr>
      </p:sp>
      <p:sp>
        <p:nvSpPr>
          <p:cNvPr id="11" name="Shape 8"/>
          <p:cNvSpPr/>
          <p:nvPr/>
        </p:nvSpPr>
        <p:spPr>
          <a:xfrm>
            <a:off x="5184577" y="6085642"/>
            <a:ext cx="91440" cy="1522214"/>
          </a:xfrm>
          <a:prstGeom prst="roundRect">
            <a:avLst>
              <a:gd name="adj" fmla="val 32558"/>
            </a:avLst>
          </a:prstGeom>
          <a:solidFill>
            <a:srgbClr val="E04F00"/>
          </a:solidFill>
          <a:ln/>
        </p:spPr>
      </p:sp>
      <p:sp>
        <p:nvSpPr>
          <p:cNvPr id="12" name="Text 9"/>
          <p:cNvSpPr/>
          <p:nvPr/>
        </p:nvSpPr>
        <p:spPr>
          <a:xfrm>
            <a:off x="5497235" y="6306860"/>
            <a:ext cx="2604968"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OCR Technology</a:t>
            </a:r>
            <a:endParaRPr lang="en-US" sz="2050" dirty="0"/>
          </a:p>
        </p:txBody>
      </p:sp>
      <p:sp>
        <p:nvSpPr>
          <p:cNvPr id="13" name="Text 10"/>
          <p:cNvSpPr/>
          <p:nvPr/>
        </p:nvSpPr>
        <p:spPr>
          <a:xfrm>
            <a:off x="5497235" y="6751558"/>
            <a:ext cx="3704392" cy="63507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Convert handwritten or printed recipes into editable digital text</a:t>
            </a:r>
            <a:endParaRPr lang="en-US" sz="1550" dirty="0"/>
          </a:p>
        </p:txBody>
      </p:sp>
      <p:sp>
        <p:nvSpPr>
          <p:cNvPr id="14" name="Shape 11"/>
          <p:cNvSpPr/>
          <p:nvPr/>
        </p:nvSpPr>
        <p:spPr>
          <a:xfrm>
            <a:off x="9621203" y="6085642"/>
            <a:ext cx="4215289" cy="1522214"/>
          </a:xfrm>
          <a:prstGeom prst="roundRect">
            <a:avLst>
              <a:gd name="adj" fmla="val 7208"/>
            </a:avLst>
          </a:prstGeom>
          <a:solidFill>
            <a:srgbClr val="FFFFFF"/>
          </a:solidFill>
          <a:ln w="22860">
            <a:solidFill>
              <a:srgbClr val="D8D4D4"/>
            </a:solidFill>
            <a:prstDash val="solid"/>
          </a:ln>
        </p:spPr>
      </p:sp>
      <p:sp>
        <p:nvSpPr>
          <p:cNvPr id="15" name="Shape 12"/>
          <p:cNvSpPr/>
          <p:nvPr/>
        </p:nvSpPr>
        <p:spPr>
          <a:xfrm>
            <a:off x="9598343" y="6085642"/>
            <a:ext cx="91440" cy="1522214"/>
          </a:xfrm>
          <a:prstGeom prst="roundRect">
            <a:avLst>
              <a:gd name="adj" fmla="val 32558"/>
            </a:avLst>
          </a:prstGeom>
          <a:solidFill>
            <a:srgbClr val="E04F00"/>
          </a:solidFill>
          <a:ln/>
        </p:spPr>
      </p:sp>
      <p:sp>
        <p:nvSpPr>
          <p:cNvPr id="16" name="Text 13"/>
          <p:cNvSpPr/>
          <p:nvPr/>
        </p:nvSpPr>
        <p:spPr>
          <a:xfrm>
            <a:off x="9911001" y="6306860"/>
            <a:ext cx="2817971"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Intelligent Organization</a:t>
            </a:r>
            <a:endParaRPr lang="en-US" sz="2050" dirty="0"/>
          </a:p>
        </p:txBody>
      </p:sp>
      <p:sp>
        <p:nvSpPr>
          <p:cNvPr id="17" name="Text 14"/>
          <p:cNvSpPr/>
          <p:nvPr/>
        </p:nvSpPr>
        <p:spPr>
          <a:xfrm>
            <a:off x="9911001" y="6751558"/>
            <a:ext cx="3704273" cy="63507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Tag, rate, and categorize to find the perfect recipe instantly</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29151"/>
            <a:ext cx="7216616" cy="651272"/>
          </a:xfrm>
          <a:prstGeom prst="rect">
            <a:avLst/>
          </a:prstGeom>
          <a:noFill/>
          <a:ln/>
        </p:spPr>
        <p:txBody>
          <a:bodyPr wrap="none" lIns="0" tIns="0" rIns="0" bIns="0" rtlCol="0" anchor="t"/>
          <a:lstStyle/>
          <a:p>
            <a:pPr algn="l" indent="0" marL="0">
              <a:lnSpc>
                <a:spcPts val="5100"/>
              </a:lnSpc>
              <a:buNone/>
            </a:pPr>
            <a:r>
              <a:rPr lang="en-US" sz="4100" dirty="0">
                <a:solidFill>
                  <a:srgbClr val="020202"/>
                </a:solidFill>
                <a:latin typeface="PT Serif" pitchFamily="34" charset="0"/>
                <a:ea typeface="PT Serif" pitchFamily="34" charset="-122"/>
                <a:cs typeface="PT Serif" pitchFamily="34" charset="-120"/>
              </a:rPr>
              <a:t>Social &amp; Collaborative Cooking</a:t>
            </a:r>
            <a:endParaRPr lang="en-US" sz="4100" dirty="0"/>
          </a:p>
        </p:txBody>
      </p:sp>
      <p:sp>
        <p:nvSpPr>
          <p:cNvPr id="4" name="Text 1"/>
          <p:cNvSpPr/>
          <p:nvPr/>
        </p:nvSpPr>
        <p:spPr>
          <a:xfrm>
            <a:off x="6280190" y="1778079"/>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Cooking is better when shared. Instantly send recipes to friends and receive endorsements that help you build a trusted collection. Create collaborative folders for group meal planning or to preserve multi-generational family recipe collections.</a:t>
            </a:r>
            <a:endParaRPr lang="en-US" sz="1550" dirty="0"/>
          </a:p>
        </p:txBody>
      </p:sp>
      <p:sp>
        <p:nvSpPr>
          <p:cNvPr id="5" name="Text 2"/>
          <p:cNvSpPr/>
          <p:nvPr/>
        </p:nvSpPr>
        <p:spPr>
          <a:xfrm>
            <a:off x="6280190" y="3271480"/>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Smart push notifications alert you when friends share new recipes or update shared collections, keeping your culinary community connected. The app becomes a living space where recipes travel between friends, families gather around digital meals, and cooking traditions flourish.</a:t>
            </a:r>
            <a:endParaRPr lang="en-US" sz="1550" dirty="0"/>
          </a:p>
        </p:txBody>
      </p:sp>
      <p:sp>
        <p:nvSpPr>
          <p:cNvPr id="6" name="Shape 3"/>
          <p:cNvSpPr/>
          <p:nvPr/>
        </p:nvSpPr>
        <p:spPr>
          <a:xfrm>
            <a:off x="6280190" y="4764881"/>
            <a:ext cx="7556421" cy="2635448"/>
          </a:xfrm>
          <a:prstGeom prst="roundRect">
            <a:avLst>
              <a:gd name="adj" fmla="val 1130"/>
            </a:avLst>
          </a:prstGeom>
          <a:solidFill>
            <a:srgbClr val="F2EEEE"/>
          </a:solidFill>
          <a:ln/>
        </p:spPr>
      </p:sp>
      <p:sp>
        <p:nvSpPr>
          <p:cNvPr id="7" name="Shape 4"/>
          <p:cNvSpPr/>
          <p:nvPr/>
        </p:nvSpPr>
        <p:spPr>
          <a:xfrm>
            <a:off x="6280190" y="4764881"/>
            <a:ext cx="3778210" cy="1476494"/>
          </a:xfrm>
          <a:prstGeom prst="roundRect">
            <a:avLst>
              <a:gd name="adj" fmla="val 2016"/>
            </a:avLst>
          </a:prstGeom>
          <a:solidFill>
            <a:srgbClr val="F2EEEE"/>
          </a:solidFill>
          <a:ln/>
        </p:spPr>
      </p:sp>
      <p:sp>
        <p:nvSpPr>
          <p:cNvPr id="8" name="Text 5"/>
          <p:cNvSpPr/>
          <p:nvPr/>
        </p:nvSpPr>
        <p:spPr>
          <a:xfrm>
            <a:off x="6478548" y="4963239"/>
            <a:ext cx="2604968"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Instant Endorsements</a:t>
            </a:r>
            <a:endParaRPr lang="en-US" sz="2050" dirty="0"/>
          </a:p>
        </p:txBody>
      </p:sp>
      <p:sp>
        <p:nvSpPr>
          <p:cNvPr id="9" name="Text 6"/>
          <p:cNvSpPr/>
          <p:nvPr/>
        </p:nvSpPr>
        <p:spPr>
          <a:xfrm>
            <a:off x="6478548" y="5407938"/>
            <a:ext cx="3381494" cy="63507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Get feedback from friends on your recipes</a:t>
            </a:r>
            <a:endParaRPr lang="en-US" sz="1550" dirty="0"/>
          </a:p>
        </p:txBody>
      </p:sp>
      <p:sp>
        <p:nvSpPr>
          <p:cNvPr id="10" name="Shape 7"/>
          <p:cNvSpPr/>
          <p:nvPr/>
        </p:nvSpPr>
        <p:spPr>
          <a:xfrm>
            <a:off x="10058400" y="4764881"/>
            <a:ext cx="3778210" cy="1476494"/>
          </a:xfrm>
          <a:prstGeom prst="rect">
            <a:avLst/>
          </a:prstGeom>
          <a:solidFill>
            <a:srgbClr val="F2EEEE"/>
          </a:solidFill>
          <a:ln/>
        </p:spPr>
      </p:sp>
      <p:sp>
        <p:nvSpPr>
          <p:cNvPr id="11" name="Shape 8"/>
          <p:cNvSpPr/>
          <p:nvPr/>
        </p:nvSpPr>
        <p:spPr>
          <a:xfrm>
            <a:off x="10058400" y="4764881"/>
            <a:ext cx="22860" cy="1476494"/>
          </a:xfrm>
          <a:prstGeom prst="roundRect">
            <a:avLst>
              <a:gd name="adj" fmla="val 130232"/>
            </a:avLst>
          </a:prstGeom>
          <a:solidFill>
            <a:srgbClr val="D8D4D4"/>
          </a:solidFill>
          <a:ln/>
        </p:spPr>
      </p:sp>
      <p:sp>
        <p:nvSpPr>
          <p:cNvPr id="12" name="Text 9"/>
          <p:cNvSpPr/>
          <p:nvPr/>
        </p:nvSpPr>
        <p:spPr>
          <a:xfrm>
            <a:off x="10256758" y="4963239"/>
            <a:ext cx="2604968"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Collaborative Folders</a:t>
            </a:r>
            <a:endParaRPr lang="en-US" sz="2050" dirty="0"/>
          </a:p>
        </p:txBody>
      </p:sp>
      <p:sp>
        <p:nvSpPr>
          <p:cNvPr id="13" name="Text 10"/>
          <p:cNvSpPr/>
          <p:nvPr/>
        </p:nvSpPr>
        <p:spPr>
          <a:xfrm>
            <a:off x="10256758" y="5407938"/>
            <a:ext cx="3381494" cy="635079"/>
          </a:xfrm>
          <a:prstGeom prst="rect">
            <a:avLst/>
          </a:prstGeom>
          <a:noFill/>
          <a:ln/>
        </p:spPr>
        <p:txBody>
          <a:bodyPr wrap="squar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Plan meals together or preserve family traditions</a:t>
            </a:r>
            <a:endParaRPr lang="en-US" sz="1550" dirty="0"/>
          </a:p>
        </p:txBody>
      </p:sp>
      <p:sp>
        <p:nvSpPr>
          <p:cNvPr id="14" name="Shape 11"/>
          <p:cNvSpPr/>
          <p:nvPr/>
        </p:nvSpPr>
        <p:spPr>
          <a:xfrm>
            <a:off x="6280190" y="6241375"/>
            <a:ext cx="7556421" cy="1158954"/>
          </a:xfrm>
          <a:prstGeom prst="rect">
            <a:avLst/>
          </a:prstGeom>
          <a:solidFill>
            <a:srgbClr val="F2EEEE"/>
          </a:solidFill>
          <a:ln/>
        </p:spPr>
      </p:sp>
      <p:sp>
        <p:nvSpPr>
          <p:cNvPr id="15" name="Shape 12"/>
          <p:cNvSpPr/>
          <p:nvPr/>
        </p:nvSpPr>
        <p:spPr>
          <a:xfrm>
            <a:off x="6280190" y="6241375"/>
            <a:ext cx="7556421" cy="22860"/>
          </a:xfrm>
          <a:prstGeom prst="roundRect">
            <a:avLst>
              <a:gd name="adj" fmla="val 130232"/>
            </a:avLst>
          </a:prstGeom>
          <a:solidFill>
            <a:srgbClr val="D8D4D4"/>
          </a:solidFill>
          <a:ln/>
        </p:spPr>
      </p:sp>
      <p:sp>
        <p:nvSpPr>
          <p:cNvPr id="16" name="Text 13"/>
          <p:cNvSpPr/>
          <p:nvPr/>
        </p:nvSpPr>
        <p:spPr>
          <a:xfrm>
            <a:off x="6478548" y="6439733"/>
            <a:ext cx="2604968" cy="325636"/>
          </a:xfrm>
          <a:prstGeom prst="rect">
            <a:avLst/>
          </a:prstGeom>
          <a:noFill/>
          <a:ln/>
        </p:spPr>
        <p:txBody>
          <a:bodyPr wrap="none" lIns="0" tIns="0" rIns="0" bIns="0" rtlCol="0" anchor="t"/>
          <a:lstStyle/>
          <a:p>
            <a:pPr algn="l" indent="0" marL="0">
              <a:lnSpc>
                <a:spcPts val="2550"/>
              </a:lnSpc>
              <a:buNone/>
            </a:pPr>
            <a:r>
              <a:rPr lang="en-US" sz="2050" dirty="0">
                <a:solidFill>
                  <a:srgbClr val="383838"/>
                </a:solidFill>
                <a:latin typeface="PT Serif" pitchFamily="34" charset="0"/>
                <a:ea typeface="PT Serif" pitchFamily="34" charset="-122"/>
                <a:cs typeface="PT Serif" pitchFamily="34" charset="-120"/>
              </a:rPr>
              <a:t>Smart Notifications</a:t>
            </a:r>
            <a:endParaRPr lang="en-US" sz="2050" dirty="0"/>
          </a:p>
        </p:txBody>
      </p:sp>
      <p:sp>
        <p:nvSpPr>
          <p:cNvPr id="17" name="Text 14"/>
          <p:cNvSpPr/>
          <p:nvPr/>
        </p:nvSpPr>
        <p:spPr>
          <a:xfrm>
            <a:off x="6478548" y="6884432"/>
            <a:ext cx="7159704" cy="317540"/>
          </a:xfrm>
          <a:prstGeom prst="rect">
            <a:avLst/>
          </a:prstGeom>
          <a:noFill/>
          <a:ln/>
        </p:spPr>
        <p:txBody>
          <a:bodyPr wrap="none" lIns="0" tIns="0" rIns="0" bIns="0" rtlCol="0" anchor="t"/>
          <a:lstStyle/>
          <a:p>
            <a:pPr algn="l" indent="0" marL="0">
              <a:lnSpc>
                <a:spcPts val="2500"/>
              </a:lnSpc>
              <a:buNone/>
            </a:pPr>
            <a:r>
              <a:rPr lang="en-US" sz="1550" dirty="0">
                <a:solidFill>
                  <a:srgbClr val="383838"/>
                </a:solidFill>
                <a:latin typeface="DM Sans" pitchFamily="34" charset="0"/>
                <a:ea typeface="DM Sans" pitchFamily="34" charset="-122"/>
                <a:cs typeface="DM Sans" pitchFamily="34" charset="-120"/>
              </a:rPr>
              <a:t>Stay updated on new shares and recipe updates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267"/>
          </a:xfrm>
          <a:prstGeom prst="rect">
            <a:avLst/>
          </a:prstGeom>
        </p:spPr>
      </p:pic>
      <p:sp>
        <p:nvSpPr>
          <p:cNvPr id="3" name="Text 0"/>
          <p:cNvSpPr/>
          <p:nvPr/>
        </p:nvSpPr>
        <p:spPr>
          <a:xfrm>
            <a:off x="785098" y="539710"/>
            <a:ext cx="5672257" cy="644128"/>
          </a:xfrm>
          <a:prstGeom prst="rect">
            <a:avLst/>
          </a:prstGeom>
          <a:noFill/>
          <a:ln/>
        </p:spPr>
        <p:txBody>
          <a:bodyPr wrap="none" lIns="0" tIns="0" rIns="0" bIns="0" rtlCol="0" anchor="t"/>
          <a:lstStyle/>
          <a:p>
            <a:pPr algn="l" indent="0" marL="0">
              <a:lnSpc>
                <a:spcPts val="5050"/>
              </a:lnSpc>
              <a:buNone/>
            </a:pPr>
            <a:r>
              <a:rPr lang="en-US" sz="4050" dirty="0">
                <a:solidFill>
                  <a:srgbClr val="020202"/>
                </a:solidFill>
                <a:latin typeface="PT Serif" pitchFamily="34" charset="0"/>
                <a:ea typeface="PT Serif" pitchFamily="34" charset="-122"/>
                <a:cs typeface="PT Serif" pitchFamily="34" charset="-120"/>
              </a:rPr>
              <a:t>Visual Design Highlights</a:t>
            </a:r>
            <a:endParaRPr lang="en-US" sz="4050" dirty="0"/>
          </a:p>
        </p:txBody>
      </p:sp>
      <p:sp>
        <p:nvSpPr>
          <p:cNvPr id="4" name="Text 1"/>
          <p:cNvSpPr/>
          <p:nvPr/>
        </p:nvSpPr>
        <p:spPr>
          <a:xfrm>
            <a:off x="785098" y="1478161"/>
            <a:ext cx="7573804" cy="1256348"/>
          </a:xfrm>
          <a:prstGeom prst="rect">
            <a:avLst/>
          </a:prstGeom>
          <a:noFill/>
          <a:ln/>
        </p:spPr>
        <p:txBody>
          <a:bodyPr wrap="squar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Every design choice serves the user experience. Crisp white backgrounds create a calm, meditative space free from visual noise. Subtle pastel accents—inspired by natural ingredients and kitchen aesthetics—add warmth without overwhelming the senses.</a:t>
            </a:r>
            <a:endParaRPr lang="en-US" sz="1500" dirty="0"/>
          </a:p>
        </p:txBody>
      </p:sp>
      <p:sp>
        <p:nvSpPr>
          <p:cNvPr id="5" name="Text 2"/>
          <p:cNvSpPr/>
          <p:nvPr/>
        </p:nvSpPr>
        <p:spPr>
          <a:xfrm>
            <a:off x="785098" y="2955250"/>
            <a:ext cx="7573804" cy="1256348"/>
          </a:xfrm>
          <a:prstGeom prst="rect">
            <a:avLst/>
          </a:prstGeom>
          <a:noFill/>
          <a:ln/>
        </p:spPr>
        <p:txBody>
          <a:bodyPr wrap="squar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Rounded buttons and icons feel friendly and approachable, never corporate or cold. Consistent spacing and a minimal color palette reduce cognitive load, allowing users to focus entirely on recipes and cooking. The design whispers rather than shouts—elegant, refined, and always in service of the content.</a:t>
            </a:r>
            <a:endParaRPr lang="en-US" sz="1500" dirty="0"/>
          </a:p>
        </p:txBody>
      </p:sp>
      <p:sp>
        <p:nvSpPr>
          <p:cNvPr id="6" name="Text 3"/>
          <p:cNvSpPr/>
          <p:nvPr/>
        </p:nvSpPr>
        <p:spPr>
          <a:xfrm>
            <a:off x="785098" y="4628555"/>
            <a:ext cx="2576274" cy="322064"/>
          </a:xfrm>
          <a:prstGeom prst="rect">
            <a:avLst/>
          </a:prstGeom>
          <a:noFill/>
          <a:ln/>
        </p:spPr>
        <p:txBody>
          <a:bodyPr wrap="none" lIns="0" tIns="0" rIns="0" bIns="0" rtlCol="0" anchor="t"/>
          <a:lstStyle/>
          <a:p>
            <a:pPr algn="l" indent="0" marL="0">
              <a:lnSpc>
                <a:spcPts val="2500"/>
              </a:lnSpc>
              <a:buNone/>
            </a:pPr>
            <a:r>
              <a:rPr lang="en-US" sz="2000" dirty="0">
                <a:solidFill>
                  <a:srgbClr val="020202"/>
                </a:solidFill>
                <a:latin typeface="PT Serif" pitchFamily="34" charset="0"/>
                <a:ea typeface="PT Serif" pitchFamily="34" charset="-122"/>
                <a:cs typeface="PT Serif" pitchFamily="34" charset="-120"/>
              </a:rPr>
              <a:t>Color Philosophy</a:t>
            </a:r>
            <a:endParaRPr lang="en-US" sz="2000" dirty="0"/>
          </a:p>
        </p:txBody>
      </p:sp>
      <p:sp>
        <p:nvSpPr>
          <p:cNvPr id="7" name="Text 4"/>
          <p:cNvSpPr/>
          <p:nvPr/>
        </p:nvSpPr>
        <p:spPr>
          <a:xfrm>
            <a:off x="785098" y="5146834"/>
            <a:ext cx="3547467" cy="628174"/>
          </a:xfrm>
          <a:prstGeom prst="rect">
            <a:avLst/>
          </a:prstGeom>
          <a:noFill/>
          <a:ln/>
        </p:spPr>
        <p:txBody>
          <a:bodyPr wrap="squar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White space with subtle pastels creates calm and focus</a:t>
            </a:r>
            <a:endParaRPr lang="en-US" sz="1500" dirty="0"/>
          </a:p>
        </p:txBody>
      </p:sp>
      <p:sp>
        <p:nvSpPr>
          <p:cNvPr id="8" name="Text 5"/>
          <p:cNvSpPr/>
          <p:nvPr/>
        </p:nvSpPr>
        <p:spPr>
          <a:xfrm>
            <a:off x="4819055" y="4628555"/>
            <a:ext cx="2576274" cy="322064"/>
          </a:xfrm>
          <a:prstGeom prst="rect">
            <a:avLst/>
          </a:prstGeom>
          <a:noFill/>
          <a:ln/>
        </p:spPr>
        <p:txBody>
          <a:bodyPr wrap="none" lIns="0" tIns="0" rIns="0" bIns="0" rtlCol="0" anchor="t"/>
          <a:lstStyle/>
          <a:p>
            <a:pPr algn="l" indent="0" marL="0">
              <a:lnSpc>
                <a:spcPts val="2500"/>
              </a:lnSpc>
              <a:buNone/>
            </a:pPr>
            <a:r>
              <a:rPr lang="en-US" sz="2000" dirty="0">
                <a:solidFill>
                  <a:srgbClr val="020202"/>
                </a:solidFill>
                <a:latin typeface="PT Serif" pitchFamily="34" charset="0"/>
                <a:ea typeface="PT Serif" pitchFamily="34" charset="-122"/>
                <a:cs typeface="PT Serif" pitchFamily="34" charset="-120"/>
              </a:rPr>
              <a:t>Typography</a:t>
            </a:r>
            <a:endParaRPr lang="en-US" sz="2000" dirty="0"/>
          </a:p>
        </p:txBody>
      </p:sp>
      <p:sp>
        <p:nvSpPr>
          <p:cNvPr id="9" name="Text 6"/>
          <p:cNvSpPr/>
          <p:nvPr/>
        </p:nvSpPr>
        <p:spPr>
          <a:xfrm>
            <a:off x="4819055" y="5146834"/>
            <a:ext cx="3547467" cy="628174"/>
          </a:xfrm>
          <a:prstGeom prst="rect">
            <a:avLst/>
          </a:prstGeom>
          <a:noFill/>
          <a:ln/>
        </p:spPr>
        <p:txBody>
          <a:bodyPr wrap="squar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Clear, readable fonts at generous sizes for ease</a:t>
            </a:r>
            <a:endParaRPr lang="en-US" sz="1500" dirty="0"/>
          </a:p>
        </p:txBody>
      </p:sp>
      <p:sp>
        <p:nvSpPr>
          <p:cNvPr id="10" name="Text 7"/>
          <p:cNvSpPr/>
          <p:nvPr/>
        </p:nvSpPr>
        <p:spPr>
          <a:xfrm>
            <a:off x="785098" y="6368534"/>
            <a:ext cx="2576274" cy="322064"/>
          </a:xfrm>
          <a:prstGeom prst="rect">
            <a:avLst/>
          </a:prstGeom>
          <a:noFill/>
          <a:ln/>
        </p:spPr>
        <p:txBody>
          <a:bodyPr wrap="none" lIns="0" tIns="0" rIns="0" bIns="0" rtlCol="0" anchor="t"/>
          <a:lstStyle/>
          <a:p>
            <a:pPr algn="l" indent="0" marL="0">
              <a:lnSpc>
                <a:spcPts val="2500"/>
              </a:lnSpc>
              <a:buNone/>
            </a:pPr>
            <a:r>
              <a:rPr lang="en-US" sz="2000" dirty="0">
                <a:solidFill>
                  <a:srgbClr val="020202"/>
                </a:solidFill>
                <a:latin typeface="PT Serif" pitchFamily="34" charset="0"/>
                <a:ea typeface="PT Serif" pitchFamily="34" charset="-122"/>
                <a:cs typeface="PT Serif" pitchFamily="34" charset="-120"/>
              </a:rPr>
              <a:t>Components</a:t>
            </a:r>
            <a:endParaRPr lang="en-US" sz="2000" dirty="0"/>
          </a:p>
        </p:txBody>
      </p:sp>
      <p:sp>
        <p:nvSpPr>
          <p:cNvPr id="11" name="Text 8"/>
          <p:cNvSpPr/>
          <p:nvPr/>
        </p:nvSpPr>
        <p:spPr>
          <a:xfrm>
            <a:off x="785098" y="6886813"/>
            <a:ext cx="3547467" cy="628174"/>
          </a:xfrm>
          <a:prstGeom prst="rect">
            <a:avLst/>
          </a:prstGeom>
          <a:noFill/>
          <a:ln/>
        </p:spPr>
        <p:txBody>
          <a:bodyPr wrap="squar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Rounded, friendly buttons and intuitive icons</a:t>
            </a:r>
            <a:endParaRPr lang="en-US" sz="1500" dirty="0"/>
          </a:p>
        </p:txBody>
      </p:sp>
      <p:sp>
        <p:nvSpPr>
          <p:cNvPr id="12" name="Text 9"/>
          <p:cNvSpPr/>
          <p:nvPr/>
        </p:nvSpPr>
        <p:spPr>
          <a:xfrm>
            <a:off x="4819055" y="6368534"/>
            <a:ext cx="2576274" cy="322064"/>
          </a:xfrm>
          <a:prstGeom prst="rect">
            <a:avLst/>
          </a:prstGeom>
          <a:noFill/>
          <a:ln/>
        </p:spPr>
        <p:txBody>
          <a:bodyPr wrap="none" lIns="0" tIns="0" rIns="0" bIns="0" rtlCol="0" anchor="t"/>
          <a:lstStyle/>
          <a:p>
            <a:pPr algn="l" indent="0" marL="0">
              <a:lnSpc>
                <a:spcPts val="2500"/>
              </a:lnSpc>
              <a:buNone/>
            </a:pPr>
            <a:r>
              <a:rPr lang="en-US" sz="2000" dirty="0">
                <a:solidFill>
                  <a:srgbClr val="020202"/>
                </a:solidFill>
                <a:latin typeface="PT Serif" pitchFamily="34" charset="0"/>
                <a:ea typeface="PT Serif" pitchFamily="34" charset="-122"/>
                <a:cs typeface="PT Serif" pitchFamily="34" charset="-120"/>
              </a:rPr>
              <a:t>Spacing</a:t>
            </a:r>
            <a:endParaRPr lang="en-US" sz="2000" dirty="0"/>
          </a:p>
        </p:txBody>
      </p:sp>
      <p:sp>
        <p:nvSpPr>
          <p:cNvPr id="13" name="Text 10"/>
          <p:cNvSpPr/>
          <p:nvPr/>
        </p:nvSpPr>
        <p:spPr>
          <a:xfrm>
            <a:off x="4819055" y="6886813"/>
            <a:ext cx="3547467" cy="628174"/>
          </a:xfrm>
          <a:prstGeom prst="rect">
            <a:avLst/>
          </a:prstGeom>
          <a:noFill/>
          <a:ln/>
        </p:spPr>
        <p:txBody>
          <a:bodyPr wrap="square" lIns="0" tIns="0" rIns="0" bIns="0" rtlCol="0" anchor="t"/>
          <a:lstStyle/>
          <a:p>
            <a:pPr algn="l" indent="0" marL="0">
              <a:lnSpc>
                <a:spcPts val="2450"/>
              </a:lnSpc>
              <a:buNone/>
            </a:pPr>
            <a:r>
              <a:rPr lang="en-US" sz="1500" dirty="0">
                <a:solidFill>
                  <a:srgbClr val="383838"/>
                </a:solidFill>
                <a:latin typeface="DM Sans" pitchFamily="34" charset="0"/>
                <a:ea typeface="DM Sans" pitchFamily="34" charset="-122"/>
                <a:cs typeface="DM Sans" pitchFamily="34" charset="-120"/>
              </a:rPr>
              <a:t>Generous margins reduce cognitive load and aid clarity</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16148" y="423624"/>
            <a:ext cx="6246019" cy="505420"/>
          </a:xfrm>
          <a:prstGeom prst="rect">
            <a:avLst/>
          </a:prstGeom>
          <a:noFill/>
          <a:ln/>
        </p:spPr>
        <p:txBody>
          <a:bodyPr wrap="none" lIns="0" tIns="0" rIns="0" bIns="0" rtlCol="0" anchor="t"/>
          <a:lstStyle/>
          <a:p>
            <a:pPr algn="l" indent="0" marL="0">
              <a:lnSpc>
                <a:spcPts val="3950"/>
              </a:lnSpc>
              <a:buNone/>
            </a:pPr>
            <a:r>
              <a:rPr lang="en-US" sz="3150" dirty="0">
                <a:solidFill>
                  <a:srgbClr val="020202"/>
                </a:solidFill>
                <a:latin typeface="PT Serif" pitchFamily="34" charset="0"/>
                <a:ea typeface="PT Serif" pitchFamily="34" charset="-122"/>
                <a:cs typeface="PT Serif" pitchFamily="34" charset="-120"/>
              </a:rPr>
              <a:t>User Journey Snapshot: Meet Susie</a:t>
            </a:r>
            <a:endParaRPr lang="en-US" sz="3150" dirty="0"/>
          </a:p>
        </p:txBody>
      </p:sp>
      <p:sp>
        <p:nvSpPr>
          <p:cNvPr id="3" name="Text 1"/>
          <p:cNvSpPr/>
          <p:nvPr/>
        </p:nvSpPr>
        <p:spPr>
          <a:xfrm>
            <a:off x="616148" y="1237059"/>
            <a:ext cx="13398103" cy="492919"/>
          </a:xfrm>
          <a:prstGeom prst="rect">
            <a:avLst/>
          </a:prstGeom>
          <a:noFill/>
          <a:ln/>
        </p:spPr>
        <p:txBody>
          <a:bodyPr wrap="square" lIns="0" tIns="0" rIns="0" bIns="0" rtlCol="0" anchor="t"/>
          <a:lstStyle/>
          <a:p>
            <a:pPr algn="l" indent="0" marL="0">
              <a:lnSpc>
                <a:spcPts val="1900"/>
              </a:lnSpc>
              <a:buNone/>
            </a:pPr>
            <a:r>
              <a:rPr lang="en-US" sz="1200" dirty="0">
                <a:solidFill>
                  <a:srgbClr val="383838"/>
                </a:solidFill>
                <a:latin typeface="DM Sans" pitchFamily="34" charset="0"/>
                <a:ea typeface="DM Sans" pitchFamily="34" charset="-122"/>
                <a:cs typeface="DM Sans" pitchFamily="34" charset="-120"/>
              </a:rPr>
              <a:t>Susie is a busy mom who loves cooking but struggles to find time. Her morning routine: two minutes scrolling the app over coffee, one recipe saved, one shared with her sister. By noon, she's discovered something new. By evening, she's cooking with her kids using step-by-step instructions, and the whole family is gathered around the table.</a:t>
            </a:r>
            <a:endParaRPr lang="en-US" sz="1200" dirty="0"/>
          </a:p>
        </p:txBody>
      </p:sp>
      <p:sp>
        <p:nvSpPr>
          <p:cNvPr id="4" name="Text 2"/>
          <p:cNvSpPr/>
          <p:nvPr/>
        </p:nvSpPr>
        <p:spPr>
          <a:xfrm>
            <a:off x="616148" y="1903214"/>
            <a:ext cx="13398103" cy="492919"/>
          </a:xfrm>
          <a:prstGeom prst="rect">
            <a:avLst/>
          </a:prstGeom>
          <a:noFill/>
          <a:ln/>
        </p:spPr>
        <p:txBody>
          <a:bodyPr wrap="square" lIns="0" tIns="0" rIns="0" bIns="0" rtlCol="0" anchor="t"/>
          <a:lstStyle/>
          <a:p>
            <a:pPr algn="l" indent="0" marL="0">
              <a:lnSpc>
                <a:spcPts val="1900"/>
              </a:lnSpc>
              <a:buNone/>
            </a:pPr>
            <a:r>
              <a:rPr lang="en-US" sz="1200" dirty="0">
                <a:solidFill>
                  <a:srgbClr val="383838"/>
                </a:solidFill>
                <a:latin typeface="DM Sans" pitchFamily="34" charset="0"/>
                <a:ea typeface="DM Sans" pitchFamily="34" charset="-122"/>
                <a:cs typeface="DM Sans" pitchFamily="34" charset="-120"/>
              </a:rPr>
              <a:t>From inspiration to meal—in under an hour, and without the friction. Susie's journey shows how the right tool transforms cooking from a chore into a joy, and recipe sharing from a hassle into a connection.</a:t>
            </a:r>
            <a:endParaRPr lang="en-US" sz="1200" dirty="0"/>
          </a:p>
        </p:txBody>
      </p:sp>
      <p:pic>
        <p:nvPicPr>
          <p:cNvPr id="5" name="Image 0" descr="preencoded.png">    </p:cNvPr>
          <p:cNvPicPr>
            <a:picLocks noChangeAspect="1"/>
          </p:cNvPicPr>
          <p:nvPr/>
        </p:nvPicPr>
        <p:blipFill>
          <a:blip r:embed="rId1"/>
          <a:stretch>
            <a:fillRect/>
          </a:stretch>
        </p:blipFill>
        <p:spPr>
          <a:xfrm>
            <a:off x="616148" y="2569369"/>
            <a:ext cx="462082" cy="1143000"/>
          </a:xfrm>
          <a:prstGeom prst="rect">
            <a:avLst/>
          </a:prstGeom>
        </p:spPr>
      </p:pic>
      <p:sp>
        <p:nvSpPr>
          <p:cNvPr id="6" name="Text 3"/>
          <p:cNvSpPr/>
          <p:nvPr/>
        </p:nvSpPr>
        <p:spPr>
          <a:xfrm>
            <a:off x="1232178" y="2723317"/>
            <a:ext cx="2021681" cy="252651"/>
          </a:xfrm>
          <a:prstGeom prst="rect">
            <a:avLst/>
          </a:prstGeom>
          <a:noFill/>
          <a:ln/>
        </p:spPr>
        <p:txBody>
          <a:bodyPr wrap="none" lIns="0" tIns="0" rIns="0" bIns="0" rtlCol="0" anchor="t"/>
          <a:lstStyle/>
          <a:p>
            <a:pPr algn="l" indent="0" marL="0">
              <a:lnSpc>
                <a:spcPts val="1950"/>
              </a:lnSpc>
              <a:buNone/>
            </a:pPr>
            <a:r>
              <a:rPr lang="en-US" sz="1550" dirty="0">
                <a:solidFill>
                  <a:srgbClr val="383838"/>
                </a:solidFill>
                <a:latin typeface="PT Serif" pitchFamily="34" charset="0"/>
                <a:ea typeface="PT Serif" pitchFamily="34" charset="-122"/>
                <a:cs typeface="PT Serif" pitchFamily="34" charset="-120"/>
              </a:rPr>
              <a:t>Discover</a:t>
            </a:r>
            <a:endParaRPr lang="en-US" sz="1550" dirty="0"/>
          </a:p>
        </p:txBody>
      </p:sp>
      <p:sp>
        <p:nvSpPr>
          <p:cNvPr id="7" name="Text 4"/>
          <p:cNvSpPr/>
          <p:nvPr/>
        </p:nvSpPr>
        <p:spPr>
          <a:xfrm>
            <a:off x="1232178" y="3068360"/>
            <a:ext cx="12782074" cy="246459"/>
          </a:xfrm>
          <a:prstGeom prst="rect">
            <a:avLst/>
          </a:prstGeom>
          <a:noFill/>
          <a:ln/>
        </p:spPr>
        <p:txBody>
          <a:bodyPr wrap="none" lIns="0" tIns="0" rIns="0" bIns="0" rtlCol="0" anchor="t"/>
          <a:lstStyle/>
          <a:p>
            <a:pPr algn="l" indent="0" marL="0">
              <a:lnSpc>
                <a:spcPts val="1900"/>
              </a:lnSpc>
              <a:buNone/>
            </a:pPr>
            <a:r>
              <a:rPr lang="en-US" sz="1200" dirty="0">
                <a:solidFill>
                  <a:srgbClr val="383838"/>
                </a:solidFill>
                <a:latin typeface="DM Sans" pitchFamily="34" charset="0"/>
                <a:ea typeface="DM Sans" pitchFamily="34" charset="-122"/>
                <a:cs typeface="DM Sans" pitchFamily="34" charset="-120"/>
              </a:rPr>
              <a:t>Find inspiration in seconds while getting ready</a:t>
            </a:r>
            <a:endParaRPr lang="en-US" sz="1200" dirty="0"/>
          </a:p>
        </p:txBody>
      </p:sp>
      <p:pic>
        <p:nvPicPr>
          <p:cNvPr id="8" name="Image 1" descr="preencoded.png">    </p:cNvPr>
          <p:cNvPicPr>
            <a:picLocks noChangeAspect="1"/>
          </p:cNvPicPr>
          <p:nvPr/>
        </p:nvPicPr>
        <p:blipFill>
          <a:blip r:embed="rId2"/>
          <a:stretch>
            <a:fillRect/>
          </a:stretch>
        </p:blipFill>
        <p:spPr>
          <a:xfrm>
            <a:off x="847130" y="3647480"/>
            <a:ext cx="462082" cy="1143000"/>
          </a:xfrm>
          <a:prstGeom prst="rect">
            <a:avLst/>
          </a:prstGeom>
        </p:spPr>
      </p:pic>
      <p:sp>
        <p:nvSpPr>
          <p:cNvPr id="9" name="Text 5"/>
          <p:cNvSpPr/>
          <p:nvPr/>
        </p:nvSpPr>
        <p:spPr>
          <a:xfrm>
            <a:off x="1463159" y="3801427"/>
            <a:ext cx="2021681" cy="252651"/>
          </a:xfrm>
          <a:prstGeom prst="rect">
            <a:avLst/>
          </a:prstGeom>
          <a:noFill/>
          <a:ln/>
        </p:spPr>
        <p:txBody>
          <a:bodyPr wrap="none" lIns="0" tIns="0" rIns="0" bIns="0" rtlCol="0" anchor="t"/>
          <a:lstStyle/>
          <a:p>
            <a:pPr algn="l" indent="0" marL="0">
              <a:lnSpc>
                <a:spcPts val="1950"/>
              </a:lnSpc>
              <a:buNone/>
            </a:pPr>
            <a:r>
              <a:rPr lang="en-US" sz="1550" dirty="0">
                <a:solidFill>
                  <a:srgbClr val="383838"/>
                </a:solidFill>
                <a:latin typeface="PT Serif" pitchFamily="34" charset="0"/>
                <a:ea typeface="PT Serif" pitchFamily="34" charset="-122"/>
                <a:cs typeface="PT Serif" pitchFamily="34" charset="-120"/>
              </a:rPr>
              <a:t>Save</a:t>
            </a:r>
            <a:endParaRPr lang="en-US" sz="1550" dirty="0"/>
          </a:p>
        </p:txBody>
      </p:sp>
      <p:sp>
        <p:nvSpPr>
          <p:cNvPr id="10" name="Text 6"/>
          <p:cNvSpPr/>
          <p:nvPr/>
        </p:nvSpPr>
        <p:spPr>
          <a:xfrm>
            <a:off x="1463159" y="4146471"/>
            <a:ext cx="12551093" cy="246459"/>
          </a:xfrm>
          <a:prstGeom prst="rect">
            <a:avLst/>
          </a:prstGeom>
          <a:noFill/>
          <a:ln/>
        </p:spPr>
        <p:txBody>
          <a:bodyPr wrap="none" lIns="0" tIns="0" rIns="0" bIns="0" rtlCol="0" anchor="t"/>
          <a:lstStyle/>
          <a:p>
            <a:pPr algn="l" indent="0" marL="0">
              <a:lnSpc>
                <a:spcPts val="1900"/>
              </a:lnSpc>
              <a:buNone/>
            </a:pPr>
            <a:r>
              <a:rPr lang="en-US" sz="1200" dirty="0">
                <a:solidFill>
                  <a:srgbClr val="383838"/>
                </a:solidFill>
                <a:latin typeface="DM Sans" pitchFamily="34" charset="0"/>
                <a:ea typeface="DM Sans" pitchFamily="34" charset="-122"/>
                <a:cs typeface="DM Sans" pitchFamily="34" charset="-120"/>
              </a:rPr>
              <a:t>Add to personal cookbook for later</a:t>
            </a:r>
            <a:endParaRPr lang="en-US" sz="1200" dirty="0"/>
          </a:p>
        </p:txBody>
      </p:sp>
      <p:pic>
        <p:nvPicPr>
          <p:cNvPr id="11" name="Image 2" descr="preencoded.png">    </p:cNvPr>
          <p:cNvPicPr>
            <a:picLocks noChangeAspect="1"/>
          </p:cNvPicPr>
          <p:nvPr/>
        </p:nvPicPr>
        <p:blipFill>
          <a:blip r:embed="rId3"/>
          <a:stretch>
            <a:fillRect/>
          </a:stretch>
        </p:blipFill>
        <p:spPr>
          <a:xfrm>
            <a:off x="1078230" y="4725591"/>
            <a:ext cx="462082" cy="1143000"/>
          </a:xfrm>
          <a:prstGeom prst="rect">
            <a:avLst/>
          </a:prstGeom>
        </p:spPr>
      </p:pic>
      <p:sp>
        <p:nvSpPr>
          <p:cNvPr id="12" name="Text 7"/>
          <p:cNvSpPr/>
          <p:nvPr/>
        </p:nvSpPr>
        <p:spPr>
          <a:xfrm>
            <a:off x="1694259" y="4879538"/>
            <a:ext cx="2021681" cy="252651"/>
          </a:xfrm>
          <a:prstGeom prst="rect">
            <a:avLst/>
          </a:prstGeom>
          <a:noFill/>
          <a:ln/>
        </p:spPr>
        <p:txBody>
          <a:bodyPr wrap="none" lIns="0" tIns="0" rIns="0" bIns="0" rtlCol="0" anchor="t"/>
          <a:lstStyle/>
          <a:p>
            <a:pPr algn="l" indent="0" marL="0">
              <a:lnSpc>
                <a:spcPts val="1950"/>
              </a:lnSpc>
              <a:buNone/>
            </a:pPr>
            <a:r>
              <a:rPr lang="en-US" sz="1550" dirty="0">
                <a:solidFill>
                  <a:srgbClr val="383838"/>
                </a:solidFill>
                <a:latin typeface="PT Serif" pitchFamily="34" charset="0"/>
                <a:ea typeface="PT Serif" pitchFamily="34" charset="-122"/>
                <a:cs typeface="PT Serif" pitchFamily="34" charset="-120"/>
              </a:rPr>
              <a:t>Share</a:t>
            </a:r>
            <a:endParaRPr lang="en-US" sz="1550" dirty="0"/>
          </a:p>
        </p:txBody>
      </p:sp>
      <p:sp>
        <p:nvSpPr>
          <p:cNvPr id="13" name="Text 8"/>
          <p:cNvSpPr/>
          <p:nvPr/>
        </p:nvSpPr>
        <p:spPr>
          <a:xfrm>
            <a:off x="1694259" y="5224582"/>
            <a:ext cx="12319992" cy="246459"/>
          </a:xfrm>
          <a:prstGeom prst="rect">
            <a:avLst/>
          </a:prstGeom>
          <a:noFill/>
          <a:ln/>
        </p:spPr>
        <p:txBody>
          <a:bodyPr wrap="none" lIns="0" tIns="0" rIns="0" bIns="0" rtlCol="0" anchor="t"/>
          <a:lstStyle/>
          <a:p>
            <a:pPr algn="l" indent="0" marL="0">
              <a:lnSpc>
                <a:spcPts val="1900"/>
              </a:lnSpc>
              <a:buNone/>
            </a:pPr>
            <a:r>
              <a:rPr lang="en-US" sz="1200" dirty="0">
                <a:solidFill>
                  <a:srgbClr val="383838"/>
                </a:solidFill>
                <a:latin typeface="DM Sans" pitchFamily="34" charset="0"/>
                <a:ea typeface="DM Sans" pitchFamily="34" charset="-122"/>
                <a:cs typeface="DM Sans" pitchFamily="34" charset="-120"/>
              </a:rPr>
              <a:t>Send to family with one tap</a:t>
            </a:r>
            <a:endParaRPr lang="en-US" sz="1200" dirty="0"/>
          </a:p>
        </p:txBody>
      </p:sp>
      <p:pic>
        <p:nvPicPr>
          <p:cNvPr id="14" name="Image 3" descr="preencoded.png">    </p:cNvPr>
          <p:cNvPicPr>
            <a:picLocks noChangeAspect="1"/>
          </p:cNvPicPr>
          <p:nvPr/>
        </p:nvPicPr>
        <p:blipFill>
          <a:blip r:embed="rId4"/>
          <a:stretch>
            <a:fillRect/>
          </a:stretch>
        </p:blipFill>
        <p:spPr>
          <a:xfrm>
            <a:off x="1309330" y="5803702"/>
            <a:ext cx="462082" cy="1143000"/>
          </a:xfrm>
          <a:prstGeom prst="rect">
            <a:avLst/>
          </a:prstGeom>
        </p:spPr>
      </p:pic>
      <p:sp>
        <p:nvSpPr>
          <p:cNvPr id="15" name="Text 9"/>
          <p:cNvSpPr/>
          <p:nvPr/>
        </p:nvSpPr>
        <p:spPr>
          <a:xfrm>
            <a:off x="1925360" y="5957649"/>
            <a:ext cx="2021681" cy="252651"/>
          </a:xfrm>
          <a:prstGeom prst="rect">
            <a:avLst/>
          </a:prstGeom>
          <a:noFill/>
          <a:ln/>
        </p:spPr>
        <p:txBody>
          <a:bodyPr wrap="none" lIns="0" tIns="0" rIns="0" bIns="0" rtlCol="0" anchor="t"/>
          <a:lstStyle/>
          <a:p>
            <a:pPr algn="l" indent="0" marL="0">
              <a:lnSpc>
                <a:spcPts val="1950"/>
              </a:lnSpc>
              <a:buNone/>
            </a:pPr>
            <a:r>
              <a:rPr lang="en-US" sz="1550" dirty="0">
                <a:solidFill>
                  <a:srgbClr val="383838"/>
                </a:solidFill>
                <a:latin typeface="PT Serif" pitchFamily="34" charset="0"/>
                <a:ea typeface="PT Serif" pitchFamily="34" charset="-122"/>
                <a:cs typeface="PT Serif" pitchFamily="34" charset="-120"/>
              </a:rPr>
              <a:t>Cook</a:t>
            </a:r>
            <a:endParaRPr lang="en-US" sz="1550" dirty="0"/>
          </a:p>
        </p:txBody>
      </p:sp>
      <p:sp>
        <p:nvSpPr>
          <p:cNvPr id="16" name="Text 10"/>
          <p:cNvSpPr/>
          <p:nvPr/>
        </p:nvSpPr>
        <p:spPr>
          <a:xfrm>
            <a:off x="1925360" y="6302693"/>
            <a:ext cx="12088892" cy="246459"/>
          </a:xfrm>
          <a:prstGeom prst="rect">
            <a:avLst/>
          </a:prstGeom>
          <a:noFill/>
          <a:ln/>
        </p:spPr>
        <p:txBody>
          <a:bodyPr wrap="none" lIns="0" tIns="0" rIns="0" bIns="0" rtlCol="0" anchor="t"/>
          <a:lstStyle/>
          <a:p>
            <a:pPr algn="l" indent="0" marL="0">
              <a:lnSpc>
                <a:spcPts val="1900"/>
              </a:lnSpc>
              <a:buNone/>
            </a:pPr>
            <a:r>
              <a:rPr lang="en-US" sz="1200" dirty="0">
                <a:solidFill>
                  <a:srgbClr val="383838"/>
                </a:solidFill>
                <a:latin typeface="DM Sans" pitchFamily="34" charset="0"/>
                <a:ea typeface="DM Sans" pitchFamily="34" charset="-122"/>
                <a:cs typeface="DM Sans" pitchFamily="34" charset="-120"/>
              </a:rPr>
              <a:t>Follow clear instructions, step by step</a:t>
            </a:r>
            <a:endParaRPr lang="en-US" sz="1200" dirty="0"/>
          </a:p>
        </p:txBody>
      </p:sp>
      <p:pic>
        <p:nvPicPr>
          <p:cNvPr id="17" name="Image 4" descr="preencoded.png">    </p:cNvPr>
          <p:cNvPicPr>
            <a:picLocks noChangeAspect="1"/>
          </p:cNvPicPr>
          <p:nvPr/>
        </p:nvPicPr>
        <p:blipFill>
          <a:blip r:embed="rId5"/>
          <a:stretch>
            <a:fillRect/>
          </a:stretch>
        </p:blipFill>
        <p:spPr>
          <a:xfrm>
            <a:off x="1078230" y="6881813"/>
            <a:ext cx="462082" cy="1143000"/>
          </a:xfrm>
          <a:prstGeom prst="rect">
            <a:avLst/>
          </a:prstGeom>
        </p:spPr>
      </p:pic>
      <p:sp>
        <p:nvSpPr>
          <p:cNvPr id="18" name="Text 11"/>
          <p:cNvSpPr/>
          <p:nvPr/>
        </p:nvSpPr>
        <p:spPr>
          <a:xfrm>
            <a:off x="1694259" y="7035760"/>
            <a:ext cx="2021681" cy="252651"/>
          </a:xfrm>
          <a:prstGeom prst="rect">
            <a:avLst/>
          </a:prstGeom>
          <a:noFill/>
          <a:ln/>
        </p:spPr>
        <p:txBody>
          <a:bodyPr wrap="none" lIns="0" tIns="0" rIns="0" bIns="0" rtlCol="0" anchor="t"/>
          <a:lstStyle/>
          <a:p>
            <a:pPr algn="l" indent="0" marL="0">
              <a:lnSpc>
                <a:spcPts val="1950"/>
              </a:lnSpc>
              <a:buNone/>
            </a:pPr>
            <a:r>
              <a:rPr lang="en-US" sz="1550" dirty="0">
                <a:solidFill>
                  <a:srgbClr val="383838"/>
                </a:solidFill>
                <a:latin typeface="PT Serif" pitchFamily="34" charset="0"/>
                <a:ea typeface="PT Serif" pitchFamily="34" charset="-122"/>
                <a:cs typeface="PT Serif" pitchFamily="34" charset="-120"/>
              </a:rPr>
              <a:t>Connect</a:t>
            </a:r>
            <a:endParaRPr lang="en-US" sz="1550" dirty="0"/>
          </a:p>
        </p:txBody>
      </p:sp>
      <p:sp>
        <p:nvSpPr>
          <p:cNvPr id="19" name="Text 12"/>
          <p:cNvSpPr/>
          <p:nvPr/>
        </p:nvSpPr>
        <p:spPr>
          <a:xfrm>
            <a:off x="1694259" y="7380803"/>
            <a:ext cx="12319992" cy="246459"/>
          </a:xfrm>
          <a:prstGeom prst="rect">
            <a:avLst/>
          </a:prstGeom>
          <a:noFill/>
          <a:ln/>
        </p:spPr>
        <p:txBody>
          <a:bodyPr wrap="none" lIns="0" tIns="0" rIns="0" bIns="0" rtlCol="0" anchor="t"/>
          <a:lstStyle/>
          <a:p>
            <a:pPr algn="l" indent="0" marL="0">
              <a:lnSpc>
                <a:spcPts val="1900"/>
              </a:lnSpc>
              <a:buNone/>
            </a:pPr>
            <a:r>
              <a:rPr lang="en-US" sz="1200" dirty="0">
                <a:solidFill>
                  <a:srgbClr val="383838"/>
                </a:solidFill>
                <a:latin typeface="DM Sans" pitchFamily="34" charset="0"/>
                <a:ea typeface="DM Sans" pitchFamily="34" charset="-122"/>
                <a:cs typeface="DM Sans" pitchFamily="34" charset="-120"/>
              </a:rPr>
              <a:t>Share the meal and moment with loved ones</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2025-10-31T01:18:52Z</dcterms:created>
  <dcterms:modified xsi:type="dcterms:W3CDTF">2025-10-31T01:18:52Z</dcterms:modified>
</cp:coreProperties>
</file>